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</p:sldIdLst>
  <p:sldSz cx="7556500" cy="10693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af629b5c9_1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g36af629b5c9_1_1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6aba0adeac_0_1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224" name="Google Shape;224;g36aba0adeac_0_141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9"/>
          <p:cNvSpPr txBox="1"/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10"/>
          <p:cNvSpPr txBox="1"/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"/>
          <p:cNvSpPr txBox="1"/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10"/>
          <p:cNvSpPr txBox="1"/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hyperlink" Target="https://impaqcostarica.com/" TargetMode="Externa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hyperlink" Target="https://impaqcostarica.com/" TargetMode="Externa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g36af629b5c9_1_1"/>
          <p:cNvGrpSpPr/>
          <p:nvPr/>
        </p:nvGrpSpPr>
        <p:grpSpPr>
          <a:xfrm>
            <a:off x="381751" y="7990442"/>
            <a:ext cx="6896211" cy="2014345"/>
            <a:chOff x="0" y="-38100"/>
            <a:chExt cx="2471406" cy="721884"/>
          </a:xfrm>
        </p:grpSpPr>
        <p:sp>
          <p:nvSpPr>
            <p:cNvPr id="85" name="Google Shape;85;g36af629b5c9_1_1"/>
            <p:cNvSpPr/>
            <p:nvPr/>
          </p:nvSpPr>
          <p:spPr>
            <a:xfrm>
              <a:off x="0" y="0"/>
              <a:ext cx="2471406" cy="683784"/>
            </a:xfrm>
            <a:custGeom>
              <a:avLst/>
              <a:gdLst/>
              <a:ahLst/>
              <a:cxnLst/>
              <a:rect l="l" t="t" r="r" b="b"/>
              <a:pathLst>
                <a:path w="2471406" h="683784" extrusionOk="0">
                  <a:moveTo>
                    <a:pt x="22453" y="0"/>
                  </a:moveTo>
                  <a:lnTo>
                    <a:pt x="2448953" y="0"/>
                  </a:lnTo>
                  <a:cubicBezTo>
                    <a:pt x="2454908" y="0"/>
                    <a:pt x="2460619" y="2366"/>
                    <a:pt x="2464830" y="6576"/>
                  </a:cubicBezTo>
                  <a:cubicBezTo>
                    <a:pt x="2469040" y="10787"/>
                    <a:pt x="2471406" y="16498"/>
                    <a:pt x="2471406" y="22453"/>
                  </a:cubicBezTo>
                  <a:lnTo>
                    <a:pt x="2471406" y="661331"/>
                  </a:lnTo>
                  <a:cubicBezTo>
                    <a:pt x="2471406" y="667286"/>
                    <a:pt x="2469040" y="672997"/>
                    <a:pt x="2464830" y="677208"/>
                  </a:cubicBezTo>
                  <a:cubicBezTo>
                    <a:pt x="2460619" y="681419"/>
                    <a:pt x="2454908" y="683784"/>
                    <a:pt x="2448953" y="683784"/>
                  </a:cubicBezTo>
                  <a:lnTo>
                    <a:pt x="22453" y="683784"/>
                  </a:lnTo>
                  <a:cubicBezTo>
                    <a:pt x="16498" y="683784"/>
                    <a:pt x="10787" y="681419"/>
                    <a:pt x="6576" y="677208"/>
                  </a:cubicBezTo>
                  <a:cubicBezTo>
                    <a:pt x="2366" y="672997"/>
                    <a:pt x="0" y="667286"/>
                    <a:pt x="0" y="661331"/>
                  </a:cubicBezTo>
                  <a:lnTo>
                    <a:pt x="0" y="22453"/>
                  </a:lnTo>
                  <a:cubicBezTo>
                    <a:pt x="0" y="16498"/>
                    <a:pt x="2366" y="10787"/>
                    <a:pt x="6576" y="6576"/>
                  </a:cubicBezTo>
                  <a:cubicBezTo>
                    <a:pt x="10787" y="2366"/>
                    <a:pt x="16498" y="0"/>
                    <a:pt x="22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" name="Google Shape;86;g36af629b5c9_1_1"/>
            <p:cNvSpPr txBox="1"/>
            <p:nvPr/>
          </p:nvSpPr>
          <p:spPr>
            <a:xfrm>
              <a:off x="0" y="-38100"/>
              <a:ext cx="2471400" cy="7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87" name="Google Shape;87;g36af629b5c9_1_1"/>
          <p:cNvGrpSpPr/>
          <p:nvPr/>
        </p:nvGrpSpPr>
        <p:grpSpPr>
          <a:xfrm>
            <a:off x="330150" y="783425"/>
            <a:ext cx="6896211" cy="2266355"/>
            <a:chOff x="0" y="-38100"/>
            <a:chExt cx="2471406" cy="721884"/>
          </a:xfrm>
        </p:grpSpPr>
        <p:sp>
          <p:nvSpPr>
            <p:cNvPr id="88" name="Google Shape;88;g36af629b5c9_1_1"/>
            <p:cNvSpPr/>
            <p:nvPr/>
          </p:nvSpPr>
          <p:spPr>
            <a:xfrm>
              <a:off x="0" y="0"/>
              <a:ext cx="2471406" cy="683784"/>
            </a:xfrm>
            <a:custGeom>
              <a:avLst/>
              <a:gdLst/>
              <a:ahLst/>
              <a:cxnLst/>
              <a:rect l="l" t="t" r="r" b="b"/>
              <a:pathLst>
                <a:path w="2471406" h="683784" extrusionOk="0">
                  <a:moveTo>
                    <a:pt x="22453" y="0"/>
                  </a:moveTo>
                  <a:lnTo>
                    <a:pt x="2448953" y="0"/>
                  </a:lnTo>
                  <a:cubicBezTo>
                    <a:pt x="2454908" y="0"/>
                    <a:pt x="2460619" y="2366"/>
                    <a:pt x="2464830" y="6576"/>
                  </a:cubicBezTo>
                  <a:cubicBezTo>
                    <a:pt x="2469040" y="10787"/>
                    <a:pt x="2471406" y="16498"/>
                    <a:pt x="2471406" y="22453"/>
                  </a:cubicBezTo>
                  <a:lnTo>
                    <a:pt x="2471406" y="661331"/>
                  </a:lnTo>
                  <a:cubicBezTo>
                    <a:pt x="2471406" y="667286"/>
                    <a:pt x="2469040" y="672997"/>
                    <a:pt x="2464830" y="677208"/>
                  </a:cubicBezTo>
                  <a:cubicBezTo>
                    <a:pt x="2460619" y="681419"/>
                    <a:pt x="2454908" y="683784"/>
                    <a:pt x="2448953" y="683784"/>
                  </a:cubicBezTo>
                  <a:lnTo>
                    <a:pt x="22453" y="683784"/>
                  </a:lnTo>
                  <a:cubicBezTo>
                    <a:pt x="16498" y="683784"/>
                    <a:pt x="10787" y="681419"/>
                    <a:pt x="6576" y="677208"/>
                  </a:cubicBezTo>
                  <a:cubicBezTo>
                    <a:pt x="2366" y="672997"/>
                    <a:pt x="0" y="667286"/>
                    <a:pt x="0" y="661331"/>
                  </a:cubicBezTo>
                  <a:lnTo>
                    <a:pt x="0" y="22453"/>
                  </a:lnTo>
                  <a:cubicBezTo>
                    <a:pt x="0" y="16498"/>
                    <a:pt x="2366" y="10787"/>
                    <a:pt x="6576" y="6576"/>
                  </a:cubicBezTo>
                  <a:cubicBezTo>
                    <a:pt x="10787" y="2366"/>
                    <a:pt x="16498" y="0"/>
                    <a:pt x="22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" name="Google Shape;89;g36af629b5c9_1_1"/>
            <p:cNvSpPr txBox="1"/>
            <p:nvPr/>
          </p:nvSpPr>
          <p:spPr>
            <a:xfrm>
              <a:off x="0" y="-38100"/>
              <a:ext cx="2471400" cy="7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0" name="Google Shape;90;g36af629b5c9_1_1"/>
          <p:cNvGrpSpPr/>
          <p:nvPr/>
        </p:nvGrpSpPr>
        <p:grpSpPr>
          <a:xfrm>
            <a:off x="515825" y="877002"/>
            <a:ext cx="1798848" cy="464098"/>
            <a:chOff x="0" y="-159214"/>
            <a:chExt cx="2398464" cy="596756"/>
          </a:xfrm>
        </p:grpSpPr>
        <p:grpSp>
          <p:nvGrpSpPr>
            <p:cNvPr id="91" name="Google Shape;91;g36af629b5c9_1_1"/>
            <p:cNvGrpSpPr/>
            <p:nvPr/>
          </p:nvGrpSpPr>
          <p:grpSpPr>
            <a:xfrm>
              <a:off x="0" y="-159214"/>
              <a:ext cx="553280" cy="596756"/>
              <a:chOff x="0" y="-57150"/>
              <a:chExt cx="198600" cy="214206"/>
            </a:xfrm>
          </p:grpSpPr>
          <p:sp>
            <p:nvSpPr>
              <p:cNvPr id="92" name="Google Shape;92;g36af629b5c9_1_1"/>
              <p:cNvSpPr/>
              <p:nvPr/>
            </p:nvSpPr>
            <p:spPr>
              <a:xfrm>
                <a:off x="0" y="0"/>
                <a:ext cx="198515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198515" h="157056" extrusionOk="0">
                    <a:moveTo>
                      <a:pt x="78528" y="0"/>
                    </a:moveTo>
                    <a:lnTo>
                      <a:pt x="119987" y="0"/>
                    </a:lnTo>
                    <a:cubicBezTo>
                      <a:pt x="163357" y="0"/>
                      <a:pt x="198515" y="35158"/>
                      <a:pt x="198515" y="78528"/>
                    </a:cubicBezTo>
                    <a:lnTo>
                      <a:pt x="198515" y="78528"/>
                    </a:lnTo>
                    <a:cubicBezTo>
                      <a:pt x="198515" y="121898"/>
                      <a:pt x="163357" y="157056"/>
                      <a:pt x="119987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3" name="Google Shape;93;g36af629b5c9_1_1"/>
              <p:cNvSpPr txBox="1"/>
              <p:nvPr/>
            </p:nvSpPr>
            <p:spPr>
              <a:xfrm>
                <a:off x="0" y="-57150"/>
                <a:ext cx="1986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4" name="Google Shape;94;g36af629b5c9_1_1"/>
            <p:cNvGrpSpPr/>
            <p:nvPr/>
          </p:nvGrpSpPr>
          <p:grpSpPr>
            <a:xfrm>
              <a:off x="553042" y="-159214"/>
              <a:ext cx="1798577" cy="596756"/>
              <a:chOff x="0" y="-57150"/>
              <a:chExt cx="645600" cy="214206"/>
            </a:xfrm>
          </p:grpSpPr>
          <p:sp>
            <p:nvSpPr>
              <p:cNvPr id="95" name="Google Shape;95;g36af629b5c9_1_1"/>
              <p:cNvSpPr/>
              <p:nvPr/>
            </p:nvSpPr>
            <p:spPr>
              <a:xfrm>
                <a:off x="0" y="0"/>
                <a:ext cx="645579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645579" h="157056" extrusionOk="0">
                    <a:moveTo>
                      <a:pt x="78528" y="0"/>
                    </a:moveTo>
                    <a:lnTo>
                      <a:pt x="567051" y="0"/>
                    </a:lnTo>
                    <a:cubicBezTo>
                      <a:pt x="610421" y="0"/>
                      <a:pt x="645579" y="35158"/>
                      <a:pt x="645579" y="78528"/>
                    </a:cubicBezTo>
                    <a:lnTo>
                      <a:pt x="645579" y="78528"/>
                    </a:lnTo>
                    <a:cubicBezTo>
                      <a:pt x="645579" y="121898"/>
                      <a:pt x="610421" y="157056"/>
                      <a:pt x="567051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" name="Google Shape;96;g36af629b5c9_1_1"/>
              <p:cNvSpPr txBox="1"/>
              <p:nvPr/>
            </p:nvSpPr>
            <p:spPr>
              <a:xfrm>
                <a:off x="0" y="-57150"/>
                <a:ext cx="6456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97" name="Google Shape;97;g36af629b5c9_1_1"/>
            <p:cNvSpPr txBox="1"/>
            <p:nvPr/>
          </p:nvSpPr>
          <p:spPr>
            <a:xfrm>
              <a:off x="121143" y="148073"/>
              <a:ext cx="310800" cy="1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g36af629b5c9_1_1"/>
            <p:cNvSpPr txBox="1"/>
            <p:nvPr/>
          </p:nvSpPr>
          <p:spPr>
            <a:xfrm>
              <a:off x="691164" y="144475"/>
              <a:ext cx="1707300" cy="11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rgbClr val="073A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Company Brief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" name="Google Shape;99;g36af629b5c9_1_1"/>
          <p:cNvGrpSpPr/>
          <p:nvPr/>
        </p:nvGrpSpPr>
        <p:grpSpPr>
          <a:xfrm>
            <a:off x="355438" y="3006313"/>
            <a:ext cx="2871322" cy="2588953"/>
            <a:chOff x="0" y="-38100"/>
            <a:chExt cx="1029000" cy="812195"/>
          </a:xfrm>
        </p:grpSpPr>
        <p:sp>
          <p:nvSpPr>
            <p:cNvPr id="100" name="Google Shape;100;g36af629b5c9_1_1"/>
            <p:cNvSpPr/>
            <p:nvPr/>
          </p:nvSpPr>
          <p:spPr>
            <a:xfrm>
              <a:off x="0" y="0"/>
              <a:ext cx="1028895" cy="774095"/>
            </a:xfrm>
            <a:custGeom>
              <a:avLst/>
              <a:gdLst/>
              <a:ahLst/>
              <a:cxnLst/>
              <a:rect l="l" t="t" r="r" b="b"/>
              <a:pathLst>
                <a:path w="1028895" h="774095" extrusionOk="0">
                  <a:moveTo>
                    <a:pt x="53932" y="0"/>
                  </a:moveTo>
                  <a:lnTo>
                    <a:pt x="974963" y="0"/>
                  </a:lnTo>
                  <a:cubicBezTo>
                    <a:pt x="989267" y="0"/>
                    <a:pt x="1002985" y="5682"/>
                    <a:pt x="1013099" y="15796"/>
                  </a:cubicBezTo>
                  <a:cubicBezTo>
                    <a:pt x="1023213" y="25911"/>
                    <a:pt x="1028895" y="39628"/>
                    <a:pt x="1028895" y="53932"/>
                  </a:cubicBezTo>
                  <a:lnTo>
                    <a:pt x="1028895" y="720163"/>
                  </a:lnTo>
                  <a:cubicBezTo>
                    <a:pt x="1028895" y="749949"/>
                    <a:pt x="1004749" y="774095"/>
                    <a:pt x="974963" y="774095"/>
                  </a:cubicBezTo>
                  <a:lnTo>
                    <a:pt x="53932" y="774095"/>
                  </a:lnTo>
                  <a:cubicBezTo>
                    <a:pt x="39628" y="774095"/>
                    <a:pt x="25911" y="768413"/>
                    <a:pt x="15796" y="758299"/>
                  </a:cubicBezTo>
                  <a:cubicBezTo>
                    <a:pt x="5682" y="748185"/>
                    <a:pt x="0" y="734467"/>
                    <a:pt x="0" y="720163"/>
                  </a:cubicBezTo>
                  <a:lnTo>
                    <a:pt x="0" y="53932"/>
                  </a:lnTo>
                  <a:cubicBezTo>
                    <a:pt x="0" y="39628"/>
                    <a:pt x="5682" y="25911"/>
                    <a:pt x="15796" y="15796"/>
                  </a:cubicBezTo>
                  <a:cubicBezTo>
                    <a:pt x="25911" y="5682"/>
                    <a:pt x="39628" y="0"/>
                    <a:pt x="5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" name="Google Shape;101;g36af629b5c9_1_1"/>
            <p:cNvSpPr txBox="1"/>
            <p:nvPr/>
          </p:nvSpPr>
          <p:spPr>
            <a:xfrm>
              <a:off x="0" y="-38100"/>
              <a:ext cx="1029000" cy="81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2" name="Google Shape;102;g36af629b5c9_1_1"/>
          <p:cNvGrpSpPr/>
          <p:nvPr/>
        </p:nvGrpSpPr>
        <p:grpSpPr>
          <a:xfrm>
            <a:off x="515825" y="3139253"/>
            <a:ext cx="1798968" cy="447567"/>
            <a:chOff x="0" y="-159214"/>
            <a:chExt cx="2398624" cy="596756"/>
          </a:xfrm>
        </p:grpSpPr>
        <p:grpSp>
          <p:nvGrpSpPr>
            <p:cNvPr id="103" name="Google Shape;103;g36af629b5c9_1_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104" name="Google Shape;104;g36af629b5c9_1_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" name="Google Shape;105;g36af629b5c9_1_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6" name="Google Shape;106;g36af629b5c9_1_1"/>
            <p:cNvGrpSpPr/>
            <p:nvPr/>
          </p:nvGrpSpPr>
          <p:grpSpPr>
            <a:xfrm>
              <a:off x="564109" y="-159214"/>
              <a:ext cx="1834515" cy="596756"/>
              <a:chOff x="0" y="-57150"/>
              <a:chExt cx="658500" cy="214206"/>
            </a:xfrm>
          </p:grpSpPr>
          <p:sp>
            <p:nvSpPr>
              <p:cNvPr id="107" name="Google Shape;107;g36af629b5c9_1_1"/>
              <p:cNvSpPr/>
              <p:nvPr/>
            </p:nvSpPr>
            <p:spPr>
              <a:xfrm>
                <a:off x="0" y="0"/>
                <a:ext cx="65849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658498" h="157056" extrusionOk="0">
                    <a:moveTo>
                      <a:pt x="78528" y="0"/>
                    </a:moveTo>
                    <a:lnTo>
                      <a:pt x="579970" y="0"/>
                    </a:lnTo>
                    <a:cubicBezTo>
                      <a:pt x="623340" y="0"/>
                      <a:pt x="658498" y="35158"/>
                      <a:pt x="658498" y="78528"/>
                    </a:cubicBezTo>
                    <a:lnTo>
                      <a:pt x="658498" y="78528"/>
                    </a:lnTo>
                    <a:cubicBezTo>
                      <a:pt x="658498" y="121898"/>
                      <a:pt x="623340" y="157056"/>
                      <a:pt x="57997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8" name="Google Shape;108;g36af629b5c9_1_1"/>
              <p:cNvSpPr txBox="1"/>
              <p:nvPr/>
            </p:nvSpPr>
            <p:spPr>
              <a:xfrm>
                <a:off x="0" y="-57150"/>
                <a:ext cx="658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09" name="Google Shape;109;g36af629b5c9_1_1"/>
            <p:cNvSpPr txBox="1"/>
            <p:nvPr/>
          </p:nvSpPr>
          <p:spPr>
            <a:xfrm>
              <a:off x="123568" y="148073"/>
              <a:ext cx="317100" cy="1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g36af629b5c9_1_1"/>
            <p:cNvSpPr txBox="1"/>
            <p:nvPr/>
          </p:nvSpPr>
          <p:spPr>
            <a:xfrm>
              <a:off x="704995" y="144475"/>
              <a:ext cx="16092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rgbClr val="073A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Target Market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111;g36af629b5c9_1_1"/>
          <p:cNvGrpSpPr/>
          <p:nvPr/>
        </p:nvGrpSpPr>
        <p:grpSpPr>
          <a:xfrm>
            <a:off x="331950" y="5591512"/>
            <a:ext cx="2871322" cy="2088803"/>
            <a:chOff x="0" y="-38100"/>
            <a:chExt cx="1029000" cy="812195"/>
          </a:xfrm>
        </p:grpSpPr>
        <p:sp>
          <p:nvSpPr>
            <p:cNvPr id="112" name="Google Shape;112;g36af629b5c9_1_1"/>
            <p:cNvSpPr/>
            <p:nvPr/>
          </p:nvSpPr>
          <p:spPr>
            <a:xfrm>
              <a:off x="0" y="0"/>
              <a:ext cx="1028895" cy="774095"/>
            </a:xfrm>
            <a:custGeom>
              <a:avLst/>
              <a:gdLst/>
              <a:ahLst/>
              <a:cxnLst/>
              <a:rect l="l" t="t" r="r" b="b"/>
              <a:pathLst>
                <a:path w="1028895" h="774095" extrusionOk="0">
                  <a:moveTo>
                    <a:pt x="53932" y="0"/>
                  </a:moveTo>
                  <a:lnTo>
                    <a:pt x="974963" y="0"/>
                  </a:lnTo>
                  <a:cubicBezTo>
                    <a:pt x="989267" y="0"/>
                    <a:pt x="1002985" y="5682"/>
                    <a:pt x="1013099" y="15796"/>
                  </a:cubicBezTo>
                  <a:cubicBezTo>
                    <a:pt x="1023213" y="25911"/>
                    <a:pt x="1028895" y="39628"/>
                    <a:pt x="1028895" y="53932"/>
                  </a:cubicBezTo>
                  <a:lnTo>
                    <a:pt x="1028895" y="720163"/>
                  </a:lnTo>
                  <a:cubicBezTo>
                    <a:pt x="1028895" y="749949"/>
                    <a:pt x="1004749" y="774095"/>
                    <a:pt x="974963" y="774095"/>
                  </a:cubicBezTo>
                  <a:lnTo>
                    <a:pt x="53932" y="774095"/>
                  </a:lnTo>
                  <a:cubicBezTo>
                    <a:pt x="39628" y="774095"/>
                    <a:pt x="25911" y="768413"/>
                    <a:pt x="15796" y="758299"/>
                  </a:cubicBezTo>
                  <a:cubicBezTo>
                    <a:pt x="5682" y="748185"/>
                    <a:pt x="0" y="734467"/>
                    <a:pt x="0" y="720163"/>
                  </a:cubicBezTo>
                  <a:lnTo>
                    <a:pt x="0" y="53932"/>
                  </a:lnTo>
                  <a:cubicBezTo>
                    <a:pt x="0" y="39628"/>
                    <a:pt x="5682" y="25911"/>
                    <a:pt x="15796" y="15796"/>
                  </a:cubicBezTo>
                  <a:cubicBezTo>
                    <a:pt x="25911" y="5682"/>
                    <a:pt x="39628" y="0"/>
                    <a:pt x="5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" name="Google Shape;113;g36af629b5c9_1_1"/>
            <p:cNvSpPr txBox="1"/>
            <p:nvPr/>
          </p:nvSpPr>
          <p:spPr>
            <a:xfrm>
              <a:off x="0" y="-38100"/>
              <a:ext cx="1029000" cy="81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" name="Google Shape;114;g36af629b5c9_1_1"/>
          <p:cNvGrpSpPr/>
          <p:nvPr/>
        </p:nvGrpSpPr>
        <p:grpSpPr>
          <a:xfrm>
            <a:off x="515816" y="5553567"/>
            <a:ext cx="1798968" cy="447567"/>
            <a:chOff x="0" y="-159214"/>
            <a:chExt cx="2398624" cy="596756"/>
          </a:xfrm>
        </p:grpSpPr>
        <p:grpSp>
          <p:nvGrpSpPr>
            <p:cNvPr id="115" name="Google Shape;115;g36af629b5c9_1_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116" name="Google Shape;116;g36af629b5c9_1_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" name="Google Shape;117;g36af629b5c9_1_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18" name="Google Shape;118;g36af629b5c9_1_1"/>
            <p:cNvGrpSpPr/>
            <p:nvPr/>
          </p:nvGrpSpPr>
          <p:grpSpPr>
            <a:xfrm>
              <a:off x="564109" y="-159214"/>
              <a:ext cx="1834515" cy="596756"/>
              <a:chOff x="0" y="-57150"/>
              <a:chExt cx="658500" cy="214206"/>
            </a:xfrm>
          </p:grpSpPr>
          <p:sp>
            <p:nvSpPr>
              <p:cNvPr id="119" name="Google Shape;119;g36af629b5c9_1_1"/>
              <p:cNvSpPr/>
              <p:nvPr/>
            </p:nvSpPr>
            <p:spPr>
              <a:xfrm>
                <a:off x="0" y="0"/>
                <a:ext cx="65849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658498" h="157056" extrusionOk="0">
                    <a:moveTo>
                      <a:pt x="78528" y="0"/>
                    </a:moveTo>
                    <a:lnTo>
                      <a:pt x="579970" y="0"/>
                    </a:lnTo>
                    <a:cubicBezTo>
                      <a:pt x="623340" y="0"/>
                      <a:pt x="658498" y="35158"/>
                      <a:pt x="658498" y="78528"/>
                    </a:cubicBezTo>
                    <a:lnTo>
                      <a:pt x="658498" y="78528"/>
                    </a:lnTo>
                    <a:cubicBezTo>
                      <a:pt x="658498" y="121898"/>
                      <a:pt x="623340" y="157056"/>
                      <a:pt x="57997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0" name="Google Shape;120;g36af629b5c9_1_1"/>
              <p:cNvSpPr txBox="1"/>
              <p:nvPr/>
            </p:nvSpPr>
            <p:spPr>
              <a:xfrm>
                <a:off x="0" y="-57150"/>
                <a:ext cx="658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21" name="Google Shape;121;g36af629b5c9_1_1"/>
            <p:cNvSpPr txBox="1"/>
            <p:nvPr/>
          </p:nvSpPr>
          <p:spPr>
            <a:xfrm>
              <a:off x="123568" y="148073"/>
              <a:ext cx="317100" cy="1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g36af629b5c9_1_1"/>
            <p:cNvSpPr txBox="1"/>
            <p:nvPr/>
          </p:nvSpPr>
          <p:spPr>
            <a:xfrm>
              <a:off x="704995" y="144475"/>
              <a:ext cx="16092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rgbClr val="073A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Impact/ESG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3" name="Google Shape;123;g36af629b5c9_1_1"/>
          <p:cNvGrpSpPr/>
          <p:nvPr/>
        </p:nvGrpSpPr>
        <p:grpSpPr>
          <a:xfrm>
            <a:off x="3724875" y="3139252"/>
            <a:ext cx="3079121" cy="464098"/>
            <a:chOff x="0" y="-159214"/>
            <a:chExt cx="4105495" cy="596756"/>
          </a:xfrm>
        </p:grpSpPr>
        <p:grpSp>
          <p:nvGrpSpPr>
            <p:cNvPr id="124" name="Google Shape;124;g36af629b5c9_1_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125" name="Google Shape;125;g36af629b5c9_1_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6" name="Google Shape;126;g36af629b5c9_1_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27" name="Google Shape;127;g36af629b5c9_1_1"/>
            <p:cNvGrpSpPr/>
            <p:nvPr/>
          </p:nvGrpSpPr>
          <p:grpSpPr>
            <a:xfrm>
              <a:off x="564109" y="-159214"/>
              <a:ext cx="3541386" cy="596756"/>
              <a:chOff x="0" y="-57150"/>
              <a:chExt cx="1271182" cy="214206"/>
            </a:xfrm>
          </p:grpSpPr>
          <p:sp>
            <p:nvSpPr>
              <p:cNvPr id="128" name="Google Shape;128;g36af629b5c9_1_1"/>
              <p:cNvSpPr/>
              <p:nvPr/>
            </p:nvSpPr>
            <p:spPr>
              <a:xfrm>
                <a:off x="0" y="0"/>
                <a:ext cx="1271182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1271182" h="157056" extrusionOk="0">
                    <a:moveTo>
                      <a:pt x="78528" y="0"/>
                    </a:moveTo>
                    <a:lnTo>
                      <a:pt x="1192654" y="0"/>
                    </a:lnTo>
                    <a:cubicBezTo>
                      <a:pt x="1236024" y="0"/>
                      <a:pt x="1271182" y="35158"/>
                      <a:pt x="1271182" y="78528"/>
                    </a:cubicBezTo>
                    <a:lnTo>
                      <a:pt x="1271182" y="78528"/>
                    </a:lnTo>
                    <a:cubicBezTo>
                      <a:pt x="1271182" y="121898"/>
                      <a:pt x="1236024" y="157056"/>
                      <a:pt x="1192654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9" name="Google Shape;129;g36af629b5c9_1_1"/>
              <p:cNvSpPr txBox="1"/>
              <p:nvPr/>
            </p:nvSpPr>
            <p:spPr>
              <a:xfrm>
                <a:off x="0" y="-57150"/>
                <a:ext cx="12711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30" name="Google Shape;130;g36af629b5c9_1_1"/>
            <p:cNvSpPr txBox="1"/>
            <p:nvPr/>
          </p:nvSpPr>
          <p:spPr>
            <a:xfrm>
              <a:off x="123568" y="148073"/>
              <a:ext cx="317100" cy="1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g36af629b5c9_1_1"/>
            <p:cNvSpPr txBox="1"/>
            <p:nvPr/>
          </p:nvSpPr>
          <p:spPr>
            <a:xfrm>
              <a:off x="704995" y="144475"/>
              <a:ext cx="3400500" cy="11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rgbClr val="073A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Business Model and Financials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2" name="Google Shape;132;g36af629b5c9_1_1"/>
          <p:cNvGrpSpPr/>
          <p:nvPr/>
        </p:nvGrpSpPr>
        <p:grpSpPr>
          <a:xfrm>
            <a:off x="433266" y="7970734"/>
            <a:ext cx="1798968" cy="447567"/>
            <a:chOff x="0" y="-159214"/>
            <a:chExt cx="2398624" cy="596756"/>
          </a:xfrm>
        </p:grpSpPr>
        <p:grpSp>
          <p:nvGrpSpPr>
            <p:cNvPr id="133" name="Google Shape;133;g36af629b5c9_1_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134" name="Google Shape;134;g36af629b5c9_1_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5" name="Google Shape;135;g36af629b5c9_1_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36" name="Google Shape;136;g36af629b5c9_1_1"/>
            <p:cNvGrpSpPr/>
            <p:nvPr/>
          </p:nvGrpSpPr>
          <p:grpSpPr>
            <a:xfrm>
              <a:off x="564109" y="-159214"/>
              <a:ext cx="1834515" cy="596756"/>
              <a:chOff x="0" y="-57150"/>
              <a:chExt cx="658500" cy="214206"/>
            </a:xfrm>
          </p:grpSpPr>
          <p:sp>
            <p:nvSpPr>
              <p:cNvPr id="137" name="Google Shape;137;g36af629b5c9_1_1"/>
              <p:cNvSpPr/>
              <p:nvPr/>
            </p:nvSpPr>
            <p:spPr>
              <a:xfrm>
                <a:off x="0" y="0"/>
                <a:ext cx="65849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658498" h="157056" extrusionOk="0">
                    <a:moveTo>
                      <a:pt x="78528" y="0"/>
                    </a:moveTo>
                    <a:lnTo>
                      <a:pt x="579970" y="0"/>
                    </a:lnTo>
                    <a:cubicBezTo>
                      <a:pt x="623340" y="0"/>
                      <a:pt x="658498" y="35158"/>
                      <a:pt x="658498" y="78528"/>
                    </a:cubicBezTo>
                    <a:lnTo>
                      <a:pt x="658498" y="78528"/>
                    </a:lnTo>
                    <a:cubicBezTo>
                      <a:pt x="658498" y="121898"/>
                      <a:pt x="623340" y="157056"/>
                      <a:pt x="57997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8" name="Google Shape;138;g36af629b5c9_1_1"/>
              <p:cNvSpPr txBox="1"/>
              <p:nvPr/>
            </p:nvSpPr>
            <p:spPr>
              <a:xfrm>
                <a:off x="0" y="-57150"/>
                <a:ext cx="658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39" name="Google Shape;139;g36af629b5c9_1_1"/>
            <p:cNvSpPr txBox="1"/>
            <p:nvPr/>
          </p:nvSpPr>
          <p:spPr>
            <a:xfrm>
              <a:off x="704995" y="144475"/>
              <a:ext cx="16092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rgbClr val="073A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Use of Funds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g36af629b5c9_1_1"/>
            <p:cNvSpPr txBox="1"/>
            <p:nvPr/>
          </p:nvSpPr>
          <p:spPr>
            <a:xfrm>
              <a:off x="135675" y="148073"/>
              <a:ext cx="317100" cy="1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5.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1" name="Google Shape;141;g36af629b5c9_1_1"/>
          <p:cNvGrpSpPr/>
          <p:nvPr/>
        </p:nvGrpSpPr>
        <p:grpSpPr>
          <a:xfrm>
            <a:off x="754129" y="540192"/>
            <a:ext cx="905050" cy="243339"/>
            <a:chOff x="0" y="0"/>
            <a:chExt cx="286200" cy="76950"/>
          </a:xfrm>
        </p:grpSpPr>
        <p:sp>
          <p:nvSpPr>
            <p:cNvPr id="142" name="Google Shape;142;g36af629b5c9_1_1"/>
            <p:cNvSpPr/>
            <p:nvPr/>
          </p:nvSpPr>
          <p:spPr>
            <a:xfrm>
              <a:off x="0" y="0"/>
              <a:ext cx="286176" cy="76917"/>
            </a:xfrm>
            <a:custGeom>
              <a:avLst/>
              <a:gdLst/>
              <a:ahLst/>
              <a:cxnLst/>
              <a:rect l="l" t="t" r="r" b="b"/>
              <a:pathLst>
                <a:path w="286176" h="76917" extrusionOk="0">
                  <a:moveTo>
                    <a:pt x="0" y="0"/>
                  </a:moveTo>
                  <a:lnTo>
                    <a:pt x="286176" y="0"/>
                  </a:lnTo>
                  <a:lnTo>
                    <a:pt x="286176" y="76917"/>
                  </a:lnTo>
                  <a:lnTo>
                    <a:pt x="0" y="76917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" name="Google Shape;143;g36af629b5c9_1_1"/>
            <p:cNvSpPr txBox="1"/>
            <p:nvPr/>
          </p:nvSpPr>
          <p:spPr>
            <a:xfrm>
              <a:off x="0" y="57150"/>
              <a:ext cx="286200" cy="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3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4" name="Google Shape;144;g36af629b5c9_1_1"/>
          <p:cNvGrpSpPr/>
          <p:nvPr/>
        </p:nvGrpSpPr>
        <p:grpSpPr>
          <a:xfrm>
            <a:off x="5291895" y="391222"/>
            <a:ext cx="1735200" cy="423923"/>
            <a:chOff x="0" y="0"/>
            <a:chExt cx="2313600" cy="565231"/>
          </a:xfrm>
        </p:grpSpPr>
        <p:sp>
          <p:nvSpPr>
            <p:cNvPr id="145" name="Google Shape;145;g36af629b5c9_1_1"/>
            <p:cNvSpPr/>
            <p:nvPr/>
          </p:nvSpPr>
          <p:spPr>
            <a:xfrm>
              <a:off x="913240" y="0"/>
              <a:ext cx="1400236" cy="438370"/>
            </a:xfrm>
            <a:custGeom>
              <a:avLst/>
              <a:gdLst/>
              <a:ahLst/>
              <a:cxnLst/>
              <a:rect l="l" t="t" r="r" b="b"/>
              <a:pathLst>
                <a:path w="1400236" h="438370" extrusionOk="0">
                  <a:moveTo>
                    <a:pt x="0" y="0"/>
                  </a:moveTo>
                  <a:lnTo>
                    <a:pt x="1400236" y="0"/>
                  </a:lnTo>
                  <a:lnTo>
                    <a:pt x="1400236" y="438370"/>
                  </a:lnTo>
                  <a:lnTo>
                    <a:pt x="0" y="4383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/>
              <a:stretch>
                <a:fillRect l="-7428" r="-79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" name="Google Shape;146;g36af629b5c9_1_1"/>
            <p:cNvSpPr txBox="1"/>
            <p:nvPr/>
          </p:nvSpPr>
          <p:spPr>
            <a:xfrm>
              <a:off x="0" y="380431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/>
                <a:buNone/>
              </a:pPr>
              <a:r>
                <a:rPr lang="en-US" sz="900" b="1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Pre-Acc / B2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47" name="Google Shape;147;g36af629b5c9_1_1"/>
          <p:cNvCxnSpPr/>
          <p:nvPr/>
        </p:nvCxnSpPr>
        <p:spPr>
          <a:xfrm>
            <a:off x="3364064" y="1453679"/>
            <a:ext cx="3439800" cy="0"/>
          </a:xfrm>
          <a:prstGeom prst="straightConnector1">
            <a:avLst/>
          </a:prstGeom>
          <a:noFill/>
          <a:ln w="9525" cap="flat" cmpd="sng">
            <a:solidFill>
              <a:srgbClr val="EBE5E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8" name="Google Shape;148;g36af629b5c9_1_1"/>
          <p:cNvGrpSpPr/>
          <p:nvPr/>
        </p:nvGrpSpPr>
        <p:grpSpPr>
          <a:xfrm>
            <a:off x="3364057" y="1192798"/>
            <a:ext cx="1735200" cy="219650"/>
            <a:chOff x="0" y="-19050"/>
            <a:chExt cx="2313600" cy="292867"/>
          </a:xfrm>
        </p:grpSpPr>
        <p:sp>
          <p:nvSpPr>
            <p:cNvPr id="149" name="Google Shape;149;g36af629b5c9_1_1"/>
            <p:cNvSpPr txBox="1"/>
            <p:nvPr/>
          </p:nvSpPr>
          <p:spPr>
            <a:xfrm>
              <a:off x="0" y="109717"/>
              <a:ext cx="23136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8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Jesse Blenn Miller</a:t>
              </a:r>
              <a:endParaRPr sz="8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g36af629b5c9_1_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Founder/CEO</a:t>
              </a:r>
              <a:r>
                <a:rPr lang="en-US" sz="700" b="1">
                  <a:solidFill>
                    <a:srgbClr val="41138D"/>
                  </a:solidFill>
                </a:rPr>
                <a:t>/CTO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g36af629b5c9_1_1"/>
          <p:cNvGrpSpPr/>
          <p:nvPr/>
        </p:nvGrpSpPr>
        <p:grpSpPr>
          <a:xfrm>
            <a:off x="5250842" y="1192798"/>
            <a:ext cx="1735200" cy="219650"/>
            <a:chOff x="0" y="-19050"/>
            <a:chExt cx="2313600" cy="292867"/>
          </a:xfrm>
        </p:grpSpPr>
        <p:sp>
          <p:nvSpPr>
            <p:cNvPr id="152" name="Google Shape;152;g36af629b5c9_1_1"/>
            <p:cNvSpPr txBox="1"/>
            <p:nvPr/>
          </p:nvSpPr>
          <p:spPr>
            <a:xfrm>
              <a:off x="0" y="109717"/>
              <a:ext cx="23136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8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Matilde Gutiérrez Martínez</a:t>
              </a:r>
              <a:endPara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g36af629b5c9_1_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>
                  <a:solidFill>
                    <a:srgbClr val="41138D"/>
                  </a:solidFill>
                </a:rPr>
                <a:t>Co-Founder</a:t>
              </a: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/C</a:t>
              </a:r>
              <a:r>
                <a:rPr lang="en-US" sz="700" b="1">
                  <a:solidFill>
                    <a:srgbClr val="41138D"/>
                  </a:solidFill>
                </a:rPr>
                <a:t>M</a:t>
              </a: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4" name="Google Shape;154;g36af629b5c9_1_1"/>
          <p:cNvSpPr txBox="1"/>
          <p:nvPr/>
        </p:nvSpPr>
        <p:spPr>
          <a:xfrm>
            <a:off x="374900" y="1412450"/>
            <a:ext cx="28119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800" b="1">
                <a:solidFill>
                  <a:schemeClr val="dk1"/>
                </a:solidFill>
              </a:rPr>
              <a:t>ImPAQ™</a:t>
            </a:r>
            <a:r>
              <a:rPr lang="en-US" sz="800">
                <a:solidFill>
                  <a:schemeClr val="dk1"/>
                </a:solidFill>
              </a:rPr>
              <a:t> is developing </a:t>
            </a:r>
            <a:r>
              <a:rPr lang="en-US" sz="800" b="1">
                <a:solidFill>
                  <a:schemeClr val="dk1"/>
                </a:solidFill>
              </a:rPr>
              <a:t>the world's first practical folding car</a:t>
            </a:r>
            <a:r>
              <a:rPr lang="en-US" sz="800">
                <a:solidFill>
                  <a:schemeClr val="dk1"/>
                </a:solidFill>
              </a:rPr>
              <a:t>, designed to transform how we move. With the weather protection and comfort of a car, it folds in under ten seconds to park using 5% the space of a normal car. This pedal-assisted electric vehicle is the perfect solution for one person plus up to 25 kg of cargo or a child up to 1 meter tall. </a:t>
            </a:r>
            <a:r>
              <a:rPr lang="en-US" sz="800" b="1">
                <a:solidFill>
                  <a:schemeClr val="dk1"/>
                </a:solidFill>
              </a:rPr>
              <a:t>ImPAQ™</a:t>
            </a:r>
            <a:r>
              <a:rPr lang="en-US" sz="800">
                <a:solidFill>
                  <a:schemeClr val="dk1"/>
                </a:solidFill>
              </a:rPr>
              <a:t> uses many bicycle components, with three 20-inch wheels, and features a 250-watt electric motor (Europe) or a 750-watt motor (USA and Latin America).</a:t>
            </a:r>
            <a:endParaRPr sz="800">
              <a:solidFill>
                <a:srgbClr val="063B26"/>
              </a:solidFill>
            </a:endParaRPr>
          </a:p>
        </p:txBody>
      </p:sp>
      <p:grpSp>
        <p:nvGrpSpPr>
          <p:cNvPr id="155" name="Google Shape;155;g36af629b5c9_1_1"/>
          <p:cNvGrpSpPr/>
          <p:nvPr/>
        </p:nvGrpSpPr>
        <p:grpSpPr>
          <a:xfrm>
            <a:off x="3364057" y="1532569"/>
            <a:ext cx="1735200" cy="250475"/>
            <a:chOff x="0" y="-19050"/>
            <a:chExt cx="2313600" cy="333967"/>
          </a:xfrm>
        </p:grpSpPr>
        <p:sp>
          <p:nvSpPr>
            <p:cNvPr id="156" name="Google Shape;156;g36af629b5c9_1_1"/>
            <p:cNvSpPr txBox="1"/>
            <p:nvPr/>
          </p:nvSpPr>
          <p:spPr>
            <a:xfrm>
              <a:off x="0" y="109717"/>
              <a:ext cx="23136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10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Pérez Zeledón, Costa Rica</a:t>
              </a:r>
              <a:endParaRPr sz="10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g36af629b5c9_1_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Location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" name="Google Shape;158;g36af629b5c9_1_1"/>
          <p:cNvGrpSpPr/>
          <p:nvPr/>
        </p:nvGrpSpPr>
        <p:grpSpPr>
          <a:xfrm>
            <a:off x="3364057" y="1864888"/>
            <a:ext cx="1735200" cy="250475"/>
            <a:chOff x="0" y="-19050"/>
            <a:chExt cx="2313600" cy="333967"/>
          </a:xfrm>
        </p:grpSpPr>
        <p:sp>
          <p:nvSpPr>
            <p:cNvPr id="159" name="Google Shape;159;g36af629b5c9_1_1"/>
            <p:cNvSpPr txBox="1"/>
            <p:nvPr/>
          </p:nvSpPr>
          <p:spPr>
            <a:xfrm>
              <a:off x="0" y="109717"/>
              <a:ext cx="23136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10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Founded in 2024</a:t>
              </a:r>
              <a:endParaRPr sz="10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g36af629b5c9_1_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Founding year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1" name="Google Shape;161;g36af629b5c9_1_1"/>
          <p:cNvGrpSpPr/>
          <p:nvPr/>
        </p:nvGrpSpPr>
        <p:grpSpPr>
          <a:xfrm>
            <a:off x="3364057" y="2200933"/>
            <a:ext cx="1735200" cy="250475"/>
            <a:chOff x="0" y="-19050"/>
            <a:chExt cx="2313600" cy="333967"/>
          </a:xfrm>
        </p:grpSpPr>
        <p:sp>
          <p:nvSpPr>
            <p:cNvPr id="162" name="Google Shape;162;g36af629b5c9_1_1"/>
            <p:cNvSpPr txBox="1"/>
            <p:nvPr/>
          </p:nvSpPr>
          <p:spPr>
            <a:xfrm>
              <a:off x="0" y="109717"/>
              <a:ext cx="23136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10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Transport</a:t>
              </a:r>
              <a:endParaRPr sz="10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g36af629b5c9_1_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Sector</a:t>
              </a:r>
              <a:endParaRPr sz="7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4" name="Google Shape;164;g36af629b5c9_1_1"/>
          <p:cNvGrpSpPr/>
          <p:nvPr/>
        </p:nvGrpSpPr>
        <p:grpSpPr>
          <a:xfrm>
            <a:off x="3364057" y="2536977"/>
            <a:ext cx="1886850" cy="246599"/>
            <a:chOff x="0" y="-19050"/>
            <a:chExt cx="2515800" cy="328798"/>
          </a:xfrm>
        </p:grpSpPr>
        <p:sp>
          <p:nvSpPr>
            <p:cNvPr id="165" name="Google Shape;165;g36af629b5c9_1_1"/>
            <p:cNvSpPr txBox="1"/>
            <p:nvPr/>
          </p:nvSpPr>
          <p:spPr>
            <a:xfrm>
              <a:off x="0" y="124948"/>
              <a:ext cx="2515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/>
                <a:buNone/>
              </a:pPr>
              <a:r>
                <a:rPr lang="en-US" sz="900" b="0" i="0" u="sng" strike="noStrike" cap="none">
                  <a:solidFill>
                    <a:schemeClr val="hlink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  <a:hlinkClick r:id="rId2"/>
                </a:rPr>
                <a:t>https://impaqcostarica.com/</a:t>
              </a:r>
              <a:r>
                <a:rPr lang="en-US" sz="9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(pronto)</a:t>
              </a:r>
              <a:endPara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g36af629b5c9_1_1"/>
            <p:cNvSpPr txBox="1"/>
            <p:nvPr/>
          </p:nvSpPr>
          <p:spPr>
            <a:xfrm>
              <a:off x="0" y="-19050"/>
              <a:ext cx="25158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Website (link)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" name="Google Shape;167;g36af629b5c9_1_1"/>
          <p:cNvGrpSpPr/>
          <p:nvPr/>
        </p:nvGrpSpPr>
        <p:grpSpPr>
          <a:xfrm>
            <a:off x="5250842" y="1528843"/>
            <a:ext cx="1735200" cy="250475"/>
            <a:chOff x="0" y="-19050"/>
            <a:chExt cx="2313600" cy="333967"/>
          </a:xfrm>
        </p:grpSpPr>
        <p:sp>
          <p:nvSpPr>
            <p:cNvPr id="168" name="Google Shape;168;g36af629b5c9_1_1"/>
            <p:cNvSpPr txBox="1"/>
            <p:nvPr/>
          </p:nvSpPr>
          <p:spPr>
            <a:xfrm>
              <a:off x="0" y="109717"/>
              <a:ext cx="23136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10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 FTEs: 50% women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g36af629b5c9_1_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Full-time employees (FTEs)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0" name="Google Shape;170;g36af629b5c9_1_1"/>
          <p:cNvGrpSpPr/>
          <p:nvPr/>
        </p:nvGrpSpPr>
        <p:grpSpPr>
          <a:xfrm>
            <a:off x="5250842" y="1864888"/>
            <a:ext cx="1735200" cy="250475"/>
            <a:chOff x="0" y="-19050"/>
            <a:chExt cx="2313600" cy="333967"/>
          </a:xfrm>
        </p:grpSpPr>
        <p:sp>
          <p:nvSpPr>
            <p:cNvPr id="171" name="Google Shape;171;g36af629b5c9_1_1"/>
            <p:cNvSpPr txBox="1"/>
            <p:nvPr/>
          </p:nvSpPr>
          <p:spPr>
            <a:xfrm>
              <a:off x="0" y="109717"/>
              <a:ext cx="23136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10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15,000 EURO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g36af629b5c9_1_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Funding to date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3" name="Google Shape;173;g36af629b5c9_1_1"/>
          <p:cNvGrpSpPr/>
          <p:nvPr/>
        </p:nvGrpSpPr>
        <p:grpSpPr>
          <a:xfrm>
            <a:off x="5250842" y="2200933"/>
            <a:ext cx="1735200" cy="250475"/>
            <a:chOff x="0" y="-19050"/>
            <a:chExt cx="2313600" cy="333967"/>
          </a:xfrm>
        </p:grpSpPr>
        <p:sp>
          <p:nvSpPr>
            <p:cNvPr id="174" name="Google Shape;174;g36af629b5c9_1_1"/>
            <p:cNvSpPr txBox="1"/>
            <p:nvPr/>
          </p:nvSpPr>
          <p:spPr>
            <a:xfrm>
              <a:off x="0" y="109717"/>
              <a:ext cx="2313600" cy="2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1000" b="1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$100</a:t>
              </a:r>
              <a:r>
                <a:rPr lang="en-US" sz="1000" b="1">
                  <a:solidFill>
                    <a:srgbClr val="063B26"/>
                  </a:solidFill>
                </a:rPr>
                <a:t>,000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g36af629b5c9_1_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Funding needs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6" name="Google Shape;176;g36af629b5c9_1_1"/>
          <p:cNvSpPr txBox="1"/>
          <p:nvPr/>
        </p:nvSpPr>
        <p:spPr>
          <a:xfrm>
            <a:off x="381750" y="3676300"/>
            <a:ext cx="27717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rgbClr val="063B26"/>
                </a:solidFill>
              </a:rPr>
              <a:t>ImPAQ™</a:t>
            </a:r>
            <a:r>
              <a:rPr lang="en-US" sz="700">
                <a:solidFill>
                  <a:srgbClr val="063B26"/>
                </a:solidFill>
              </a:rPr>
              <a:t> targets urban dwellers (25-55 years old, initially in the USA and Europe) who seek efficient and sustainable personal mobility. It's ideal for congested cities, those facing parking challenges, or individuals who prefer eco-friendly options. Its compact design appeals due to its practicality and space-saving benefits in garages, apartments, or workplaces. Families can use it for short trips; its 25 kg capacity is perfect for errands or small loads.</a:t>
            </a:r>
            <a:r>
              <a:rPr lang="en-US" sz="700" b="1">
                <a:solidFill>
                  <a:srgbClr val="063B26"/>
                </a:solidFill>
              </a:rPr>
              <a:t> ImPAQ™</a:t>
            </a:r>
            <a:r>
              <a:rPr lang="en-US" sz="700">
                <a:solidFill>
                  <a:srgbClr val="063B26"/>
                </a:solidFill>
              </a:rPr>
              <a:t> is a smart and versatile alternative to the conventional car for diverse urban needs.</a:t>
            </a:r>
            <a:endParaRPr sz="700">
              <a:solidFill>
                <a:srgbClr val="063B26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>
                <a:solidFill>
                  <a:srgbClr val="063B26"/>
                </a:solidFill>
              </a:rPr>
              <a:t>In addition to personal use, ImPAQ™ has potential in sustainable tourism, shared transport (micro-mobility, last mile), and the commercial sector (deliveries, technical services) – segments we will explore thoroughly at a later stage.</a:t>
            </a:r>
            <a:endParaRPr sz="700">
              <a:solidFill>
                <a:srgbClr val="063B26"/>
              </a:solidFill>
            </a:endParaRPr>
          </a:p>
        </p:txBody>
      </p:sp>
      <p:sp>
        <p:nvSpPr>
          <p:cNvPr id="177" name="Google Shape;177;g36af629b5c9_1_1"/>
          <p:cNvSpPr txBox="1"/>
          <p:nvPr/>
        </p:nvSpPr>
        <p:spPr>
          <a:xfrm>
            <a:off x="541600" y="6124948"/>
            <a:ext cx="24990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"/>
              <a:buFont typeface="Arial" panose="020B0604020202020204"/>
              <a:buNone/>
            </a:pPr>
            <a:r>
              <a:rPr lang="en-US" sz="700" b="1">
                <a:solidFill>
                  <a:srgbClr val="063B26"/>
                </a:solidFill>
              </a:rPr>
              <a:t>ImPAQ™ </a:t>
            </a:r>
            <a:r>
              <a:rPr lang="en-US" sz="700">
                <a:solidFill>
                  <a:srgbClr val="063B26"/>
                </a:solidFill>
              </a:rPr>
              <a:t>revolutionizes urban mobility with environmental impact: each unit reduces 9.3 tons of CO2 equivalent (vs. gasoline car/50,000km, validated by CIF) and eliminates VOC emissions during production. Manufactured in a rural area of Costa Rica, </a:t>
            </a:r>
            <a:r>
              <a:rPr lang="en-US" sz="700" b="1">
                <a:solidFill>
                  <a:srgbClr val="063B26"/>
                </a:solidFill>
              </a:rPr>
              <a:t>ImPAQ™</a:t>
            </a:r>
            <a:r>
              <a:rPr lang="en-US" sz="700">
                <a:solidFill>
                  <a:srgbClr val="063B26"/>
                </a:solidFill>
              </a:rPr>
              <a:t> generates employment, prioritizing female hiring. Our commitment to gender equity and social inclusion is reflected in explicit policies and in our team's composition: mixed founders (male and female) and an operational team with over 50% female participation. We foster local development, with a comprehensive, ethical, and transparent ESG commitment throughout our value chain.</a:t>
            </a:r>
            <a:endParaRPr sz="700">
              <a:solidFill>
                <a:srgbClr val="063B26"/>
              </a:solidFill>
            </a:endParaRPr>
          </a:p>
        </p:txBody>
      </p:sp>
      <p:sp>
        <p:nvSpPr>
          <p:cNvPr id="178" name="Google Shape;178;g36af629b5c9_1_1"/>
          <p:cNvSpPr txBox="1"/>
          <p:nvPr/>
        </p:nvSpPr>
        <p:spPr>
          <a:xfrm>
            <a:off x="3740725" y="3836075"/>
            <a:ext cx="33153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100" b="1">
                <a:solidFill>
                  <a:schemeClr val="dk1"/>
                </a:solidFill>
              </a:rPr>
              <a:t>I</a:t>
            </a:r>
            <a:br>
              <a:rPr lang="en-US" sz="900" b="1">
                <a:solidFill>
                  <a:schemeClr val="dk1"/>
                </a:solidFill>
              </a:rPr>
            </a:br>
            <a:br>
              <a:rPr lang="en-US" sz="900" b="1">
                <a:solidFill>
                  <a:schemeClr val="dk1"/>
                </a:solidFill>
              </a:rPr>
            </a:b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900" b="1">
              <a:solidFill>
                <a:schemeClr val="dk1"/>
              </a:solidFill>
            </a:endParaRPr>
          </a:p>
        </p:txBody>
      </p:sp>
      <p:sp>
        <p:nvSpPr>
          <p:cNvPr id="179" name="Google Shape;179;g36af629b5c9_1_1"/>
          <p:cNvSpPr txBox="1"/>
          <p:nvPr/>
        </p:nvSpPr>
        <p:spPr>
          <a:xfrm>
            <a:off x="459050" y="8597800"/>
            <a:ext cx="25578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 panose="020B0604020202020204"/>
              <a:buNone/>
            </a:pPr>
            <a:r>
              <a:rPr lang="en-US" sz="900" b="1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ImPAQ™ </a:t>
            </a:r>
            <a:r>
              <a:rPr lang="en-US" sz="900">
                <a:solidFill>
                  <a:srgbClr val="063B26"/>
                </a:solidFill>
              </a:rPr>
              <a:t>is</a:t>
            </a:r>
            <a:r>
              <a:rPr lang="en-US"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seeking </a:t>
            </a:r>
            <a:r>
              <a:rPr lang="en-US" sz="900">
                <a:solidFill>
                  <a:srgbClr val="063B26"/>
                </a:solidFill>
              </a:rPr>
              <a:t>$100,000 in </a:t>
            </a:r>
            <a:r>
              <a:rPr lang="en-US"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funding</a:t>
            </a:r>
            <a:r>
              <a:rPr lang="en-US" sz="900">
                <a:solidFill>
                  <a:srgbClr val="063B26"/>
                </a:solidFill>
              </a:rPr>
              <a:t>, to be a</a:t>
            </a:r>
            <a:r>
              <a:rPr lang="en-US"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llocated as follows: </a:t>
            </a:r>
            <a:r>
              <a:rPr lang="en-US" sz="900">
                <a:solidFill>
                  <a:srgbClr val="063B26"/>
                </a:solidFill>
              </a:rPr>
              <a:t>15</a:t>
            </a:r>
            <a:r>
              <a:rPr lang="en-US"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 for a </a:t>
            </a:r>
            <a:r>
              <a:rPr lang="en-US" sz="900">
                <a:solidFill>
                  <a:srgbClr val="063B26"/>
                </a:solidFill>
              </a:rPr>
              <a:t>20 square meter shop expansion with bath and paint areas</a:t>
            </a:r>
            <a:r>
              <a:rPr lang="en-US"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900">
                <a:solidFill>
                  <a:srgbClr val="063B26"/>
                </a:solidFill>
              </a:rPr>
              <a:t>15</a:t>
            </a:r>
            <a:r>
              <a:rPr lang="en-US"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 for plant machinery, </a:t>
            </a:r>
            <a:r>
              <a:rPr lang="en-US" sz="900">
                <a:solidFill>
                  <a:srgbClr val="063B26"/>
                </a:solidFill>
              </a:rPr>
              <a:t>30</a:t>
            </a:r>
            <a:r>
              <a:rPr lang="en-US"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 for working capital, </a:t>
            </a:r>
            <a:r>
              <a:rPr lang="en-US" sz="900">
                <a:solidFill>
                  <a:srgbClr val="063B26"/>
                </a:solidFill>
              </a:rPr>
              <a:t>30</a:t>
            </a:r>
            <a:r>
              <a:rPr lang="en-US"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 for marketing, </a:t>
            </a:r>
            <a:r>
              <a:rPr lang="en-US" sz="900">
                <a:solidFill>
                  <a:srgbClr val="063B26"/>
                </a:solidFill>
              </a:rPr>
              <a:t>5</a:t>
            </a:r>
            <a:r>
              <a:rPr lang="en-US"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 for legal fees and licensing, and </a:t>
            </a:r>
            <a:r>
              <a:rPr lang="en-US" sz="900">
                <a:solidFill>
                  <a:srgbClr val="063B26"/>
                </a:solidFill>
              </a:rPr>
              <a:t>5</a:t>
            </a:r>
            <a:r>
              <a:rPr lang="en-US"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% for administrative costs. </a:t>
            </a:r>
            <a:endParaRPr sz="1100" b="0" i="0" u="none" strike="noStrike" cap="none">
              <a:solidFill>
                <a:srgbClr val="063B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0" name="Google Shape;180;g36af629b5c9_1_1"/>
          <p:cNvGrpSpPr/>
          <p:nvPr/>
        </p:nvGrpSpPr>
        <p:grpSpPr>
          <a:xfrm>
            <a:off x="2304225" y="10021245"/>
            <a:ext cx="2515725" cy="246599"/>
            <a:chOff x="0" y="-19050"/>
            <a:chExt cx="3354300" cy="328798"/>
          </a:xfrm>
        </p:grpSpPr>
        <p:sp>
          <p:nvSpPr>
            <p:cNvPr id="181" name="Google Shape;181;g36af629b5c9_1_1"/>
            <p:cNvSpPr txBox="1"/>
            <p:nvPr/>
          </p:nvSpPr>
          <p:spPr>
            <a:xfrm>
              <a:off x="0" y="124948"/>
              <a:ext cx="3354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/>
                <a:buNone/>
              </a:pPr>
              <a:r>
                <a:rPr lang="en-US" sz="900" i="0" u="none" strike="noStrike" cap="none">
                  <a:solidFill>
                    <a:srgbClr val="000000"/>
                  </a:solidFill>
                </a:rPr>
                <a:t>jesseblenn@davincicostarica.com</a:t>
              </a:r>
              <a:endParaRPr sz="14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182;g36af629b5c9_1_1"/>
            <p:cNvSpPr txBox="1"/>
            <p:nvPr/>
          </p:nvSpPr>
          <p:spPr>
            <a:xfrm>
              <a:off x="0" y="-19050"/>
              <a:ext cx="33543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Contact email (link)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3" name="Google Shape;183;g36af629b5c9_1_1"/>
          <p:cNvGrpSpPr/>
          <p:nvPr/>
        </p:nvGrpSpPr>
        <p:grpSpPr>
          <a:xfrm>
            <a:off x="412219" y="10021245"/>
            <a:ext cx="1735200" cy="246599"/>
            <a:chOff x="0" y="-19050"/>
            <a:chExt cx="2313600" cy="328798"/>
          </a:xfrm>
        </p:grpSpPr>
        <p:sp>
          <p:nvSpPr>
            <p:cNvPr id="184" name="Google Shape;184;g36af629b5c9_1_1"/>
            <p:cNvSpPr txBox="1"/>
            <p:nvPr/>
          </p:nvSpPr>
          <p:spPr>
            <a:xfrm>
              <a:off x="0" y="124948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/>
                <a:buNone/>
              </a:pPr>
              <a:r>
                <a:rPr lang="en-US" sz="9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Jesse Blenn  +506-8372-4113 </a:t>
              </a:r>
              <a:endParaRPr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g36af629b5c9_1_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Contact person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6" name="Google Shape;186;g36af629b5c9_1_1"/>
          <p:cNvGrpSpPr/>
          <p:nvPr/>
        </p:nvGrpSpPr>
        <p:grpSpPr>
          <a:xfrm>
            <a:off x="4643274" y="10021250"/>
            <a:ext cx="2604203" cy="231074"/>
            <a:chOff x="0" y="-19050"/>
            <a:chExt cx="3068100" cy="308098"/>
          </a:xfrm>
        </p:grpSpPr>
        <p:sp>
          <p:nvSpPr>
            <p:cNvPr id="187" name="Google Shape;187;g36af629b5c9_1_1"/>
            <p:cNvSpPr txBox="1"/>
            <p:nvPr/>
          </p:nvSpPr>
          <p:spPr>
            <a:xfrm>
              <a:off x="0" y="124948"/>
              <a:ext cx="30681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/>
                <a:buNone/>
              </a:pPr>
              <a:r>
                <a:rPr lang="en-US" sz="800"/>
                <a:t>https://www.linkedin.com/in/--impaq-folding-microcars/</a:t>
              </a:r>
              <a:endPara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g36af629b5c9_1_1"/>
            <p:cNvSpPr txBox="1"/>
            <p:nvPr/>
          </p:nvSpPr>
          <p:spPr>
            <a:xfrm>
              <a:off x="0" y="-19050"/>
              <a:ext cx="30681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LinkedIn (link)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9" name="Google Shape;189;g36af629b5c9_1_1"/>
          <p:cNvSpPr txBox="1"/>
          <p:nvPr/>
        </p:nvSpPr>
        <p:spPr>
          <a:xfrm>
            <a:off x="3441475" y="9278725"/>
            <a:ext cx="16854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"/>
              <a:buFont typeface="Arial" panose="020B0604020202020204"/>
              <a:buNone/>
            </a:pPr>
            <a:r>
              <a:rPr lang="en-US" sz="600" b="1">
                <a:solidFill>
                  <a:schemeClr val="dk1"/>
                </a:solidFill>
              </a:rPr>
              <a:t>Jesse Blenn Miller</a:t>
            </a:r>
            <a:br>
              <a:rPr lang="en-US" sz="600" b="1">
                <a:solidFill>
                  <a:schemeClr val="dk1"/>
                </a:solidFill>
              </a:rPr>
            </a:br>
            <a:r>
              <a:rPr lang="en-US" sz="600" b="1">
                <a:solidFill>
                  <a:schemeClr val="dk1"/>
                </a:solidFill>
              </a:rPr>
              <a:t>FAA Airframe Mechanic</a:t>
            </a:r>
            <a:br>
              <a:rPr lang="en-US" sz="600" b="1">
                <a:solidFill>
                  <a:schemeClr val="dk1"/>
                </a:solidFill>
              </a:rPr>
            </a:br>
            <a:r>
              <a:rPr lang="en-US" sz="600" b="1">
                <a:solidFill>
                  <a:schemeClr val="dk1"/>
                </a:solidFill>
              </a:rPr>
              <a:t>BSC in Business Administration</a:t>
            </a:r>
            <a:br>
              <a:rPr lang="en-US" sz="600" b="1">
                <a:solidFill>
                  <a:schemeClr val="dk1"/>
                </a:solidFill>
              </a:rPr>
            </a:br>
            <a:r>
              <a:rPr lang="en-US" sz="600" b="1">
                <a:solidFill>
                  <a:schemeClr val="dk1"/>
                </a:solidFill>
              </a:rPr>
              <a:t>50 years experience as mechanic, </a:t>
            </a:r>
            <a:br>
              <a:rPr lang="en-US" sz="600" b="1">
                <a:solidFill>
                  <a:schemeClr val="dk1"/>
                </a:solidFill>
              </a:rPr>
            </a:br>
            <a:r>
              <a:rPr lang="en-US" sz="600" b="1">
                <a:solidFill>
                  <a:schemeClr val="dk1"/>
                </a:solidFill>
              </a:rPr>
              <a:t>designer and builder</a:t>
            </a:r>
            <a:br>
              <a:rPr lang="en-US" sz="600" b="1">
                <a:solidFill>
                  <a:schemeClr val="dk1"/>
                </a:solidFill>
              </a:rPr>
            </a:br>
            <a:r>
              <a:rPr lang="en-US" sz="600" b="1">
                <a:solidFill>
                  <a:schemeClr val="dk1"/>
                </a:solidFill>
              </a:rPr>
              <a:t>I</a:t>
            </a:r>
            <a:r>
              <a:rPr lang="en-US" sz="600" b="1">
                <a:solidFill>
                  <a:schemeClr val="dk1"/>
                </a:solidFill>
              </a:rPr>
              <a:t>nventor and visionary, redesigning transport</a:t>
            </a:r>
            <a:endParaRPr sz="7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" name="Google Shape;190;g36af629b5c9_1_1"/>
          <p:cNvSpPr txBox="1"/>
          <p:nvPr/>
        </p:nvSpPr>
        <p:spPr>
          <a:xfrm>
            <a:off x="5217900" y="9295250"/>
            <a:ext cx="20295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 panose="020B0604020202020204"/>
              <a:buNone/>
            </a:pPr>
            <a:r>
              <a:rPr lang="en-US" sz="600" b="1">
                <a:solidFill>
                  <a:schemeClr val="dk1"/>
                </a:solidFill>
              </a:rPr>
              <a:t>Matilde Gutiérrez Martínez</a:t>
            </a:r>
            <a:br>
              <a:rPr lang="en-US" sz="600" b="1">
                <a:solidFill>
                  <a:schemeClr val="dk1"/>
                </a:solidFill>
              </a:rPr>
            </a:br>
            <a:r>
              <a:rPr lang="en-US" sz="600" b="1">
                <a:solidFill>
                  <a:schemeClr val="dk1"/>
                </a:solidFill>
              </a:rPr>
              <a:t>Licda. in Social Communication and Marketing</a:t>
            </a:r>
            <a:br>
              <a:rPr lang="en-US" sz="600" b="1">
                <a:solidFill>
                  <a:schemeClr val="dk1"/>
                </a:solidFill>
              </a:rPr>
            </a:br>
            <a:r>
              <a:rPr lang="en-US" sz="600" b="1">
                <a:solidFill>
                  <a:schemeClr val="dk1"/>
                </a:solidFill>
              </a:rPr>
              <a:t>Entrepreneur in real estate and </a:t>
            </a:r>
            <a:br>
              <a:rPr lang="en-US" sz="600" b="1">
                <a:solidFill>
                  <a:schemeClr val="dk1"/>
                </a:solidFill>
              </a:rPr>
            </a:br>
            <a:r>
              <a:rPr lang="en-US" sz="600" b="1">
                <a:solidFill>
                  <a:schemeClr val="dk1"/>
                </a:solidFill>
              </a:rPr>
              <a:t>agrohomeopathy projects</a:t>
            </a:r>
            <a:br>
              <a:rPr lang="en-US" sz="600" b="1">
                <a:solidFill>
                  <a:schemeClr val="dk1"/>
                </a:solidFill>
              </a:rPr>
            </a:br>
            <a:r>
              <a:rPr lang="en-US" sz="600" b="1">
                <a:solidFill>
                  <a:schemeClr val="dk1"/>
                </a:solidFill>
              </a:rPr>
              <a:t>With sustainability and social impact as her motivation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91" name="Google Shape;191;g36af629b5c9_1_1"/>
          <p:cNvSpPr txBox="1"/>
          <p:nvPr/>
        </p:nvSpPr>
        <p:spPr>
          <a:xfrm>
            <a:off x="4536450" y="8654100"/>
            <a:ext cx="5904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</a:pPr>
            <a:r>
              <a:rPr lang="en-US" sz="700" b="1" i="0" u="none" strike="noStrike" cap="none">
                <a:solidFill>
                  <a:srgbClr val="41138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Founder</a:t>
            </a:r>
            <a:br>
              <a:rPr lang="en-US" sz="700" b="1" i="0" u="none" strike="noStrike" cap="none">
                <a:solidFill>
                  <a:srgbClr val="41138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700" b="1" i="0" u="none" strike="noStrike" cap="none">
                <a:solidFill>
                  <a:srgbClr val="41138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CEO/</a:t>
            </a:r>
            <a:r>
              <a:rPr lang="en-US" sz="700" b="1">
                <a:solidFill>
                  <a:srgbClr val="41138D"/>
                </a:solidFill>
              </a:rPr>
              <a:t>CTO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g36af629b5c9_1_1"/>
          <p:cNvSpPr txBox="1"/>
          <p:nvPr/>
        </p:nvSpPr>
        <p:spPr>
          <a:xfrm>
            <a:off x="5293625" y="8668016"/>
            <a:ext cx="6168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</a:pPr>
            <a:r>
              <a:rPr lang="en-US" sz="700" b="1" i="0" u="none" strike="noStrike" cap="none">
                <a:solidFill>
                  <a:srgbClr val="41138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Co-Founder</a:t>
            </a:r>
            <a:br>
              <a:rPr lang="en-US" sz="700" b="1" i="0" u="none" strike="noStrike" cap="none">
                <a:solidFill>
                  <a:srgbClr val="41138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700" b="1">
                <a:solidFill>
                  <a:srgbClr val="41138D"/>
                </a:solidFill>
              </a:rPr>
              <a:t>CMO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3" name="Google Shape;193;g36af629b5c9_1_1" title="LOGO IMPAQ JPG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4900" y="81020"/>
            <a:ext cx="1520400" cy="84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6af629b5c9_1_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5951700" y="8501665"/>
            <a:ext cx="453968" cy="61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6af629b5c9_1_1"/>
          <p:cNvPicPr preferRelativeResize="0"/>
          <p:nvPr/>
        </p:nvPicPr>
        <p:blipFill rotWithShape="1">
          <a:blip r:embed="rId5"/>
          <a:srcRect l="12496" r="12134"/>
          <a:stretch>
            <a:fillRect/>
          </a:stretch>
        </p:blipFill>
        <p:spPr>
          <a:xfrm>
            <a:off x="4015000" y="8484624"/>
            <a:ext cx="498425" cy="61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g36af629b5c9_1_1"/>
          <p:cNvGrpSpPr/>
          <p:nvPr/>
        </p:nvGrpSpPr>
        <p:grpSpPr>
          <a:xfrm>
            <a:off x="3524021" y="3006329"/>
            <a:ext cx="3698790" cy="4602037"/>
            <a:chOff x="0" y="-38100"/>
            <a:chExt cx="1325541" cy="1649239"/>
          </a:xfrm>
        </p:grpSpPr>
        <p:sp>
          <p:nvSpPr>
            <p:cNvPr id="197" name="Google Shape;197;g36af629b5c9_1_1"/>
            <p:cNvSpPr/>
            <p:nvPr/>
          </p:nvSpPr>
          <p:spPr>
            <a:xfrm>
              <a:off x="0" y="0"/>
              <a:ext cx="1325541" cy="1611139"/>
            </a:xfrm>
            <a:custGeom>
              <a:avLst/>
              <a:gdLst/>
              <a:ahLst/>
              <a:cxnLst/>
              <a:rect l="l" t="t" r="r" b="b"/>
              <a:pathLst>
                <a:path w="1325541" h="1611139" extrusionOk="0">
                  <a:moveTo>
                    <a:pt x="41863" y="0"/>
                  </a:moveTo>
                  <a:lnTo>
                    <a:pt x="1283678" y="0"/>
                  </a:lnTo>
                  <a:cubicBezTo>
                    <a:pt x="1294781" y="0"/>
                    <a:pt x="1305429" y="4411"/>
                    <a:pt x="1313279" y="12261"/>
                  </a:cubicBezTo>
                  <a:cubicBezTo>
                    <a:pt x="1321130" y="20112"/>
                    <a:pt x="1325541" y="30760"/>
                    <a:pt x="1325541" y="41863"/>
                  </a:cubicBezTo>
                  <a:lnTo>
                    <a:pt x="1325541" y="1569277"/>
                  </a:lnTo>
                  <a:cubicBezTo>
                    <a:pt x="1325541" y="1580380"/>
                    <a:pt x="1321130" y="1591027"/>
                    <a:pt x="1313279" y="1598878"/>
                  </a:cubicBezTo>
                  <a:cubicBezTo>
                    <a:pt x="1305429" y="1606729"/>
                    <a:pt x="1294781" y="1611139"/>
                    <a:pt x="1283678" y="1611139"/>
                  </a:cubicBezTo>
                  <a:lnTo>
                    <a:pt x="41863" y="1611139"/>
                  </a:lnTo>
                  <a:cubicBezTo>
                    <a:pt x="30760" y="1611139"/>
                    <a:pt x="20112" y="1606729"/>
                    <a:pt x="12261" y="1598878"/>
                  </a:cubicBezTo>
                  <a:cubicBezTo>
                    <a:pt x="4411" y="1591027"/>
                    <a:pt x="0" y="1580380"/>
                    <a:pt x="0" y="1569277"/>
                  </a:cubicBezTo>
                  <a:lnTo>
                    <a:pt x="0" y="41863"/>
                  </a:lnTo>
                  <a:cubicBezTo>
                    <a:pt x="0" y="30760"/>
                    <a:pt x="4411" y="20112"/>
                    <a:pt x="12261" y="12261"/>
                  </a:cubicBezTo>
                  <a:cubicBezTo>
                    <a:pt x="20112" y="4411"/>
                    <a:pt x="30760" y="0"/>
                    <a:pt x="41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98;g36af629b5c9_1_1"/>
            <p:cNvSpPr txBox="1"/>
            <p:nvPr/>
          </p:nvSpPr>
          <p:spPr>
            <a:xfrm>
              <a:off x="0" y="-38100"/>
              <a:ext cx="1325400" cy="16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9" name="Google Shape;199;g36af629b5c9_1_1"/>
          <p:cNvGrpSpPr/>
          <p:nvPr/>
        </p:nvGrpSpPr>
        <p:grpSpPr>
          <a:xfrm>
            <a:off x="3724875" y="3139252"/>
            <a:ext cx="3079121" cy="464098"/>
            <a:chOff x="0" y="-159214"/>
            <a:chExt cx="4105495" cy="596756"/>
          </a:xfrm>
        </p:grpSpPr>
        <p:grpSp>
          <p:nvGrpSpPr>
            <p:cNvPr id="200" name="Google Shape;200;g36af629b5c9_1_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201" name="Google Shape;201;g36af629b5c9_1_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2" name="Google Shape;202;g36af629b5c9_1_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03" name="Google Shape;203;g36af629b5c9_1_1"/>
            <p:cNvGrpSpPr/>
            <p:nvPr/>
          </p:nvGrpSpPr>
          <p:grpSpPr>
            <a:xfrm>
              <a:off x="564109" y="-159214"/>
              <a:ext cx="3541386" cy="596756"/>
              <a:chOff x="0" y="-57150"/>
              <a:chExt cx="1271182" cy="214206"/>
            </a:xfrm>
          </p:grpSpPr>
          <p:sp>
            <p:nvSpPr>
              <p:cNvPr id="204" name="Google Shape;204;g36af629b5c9_1_1"/>
              <p:cNvSpPr/>
              <p:nvPr/>
            </p:nvSpPr>
            <p:spPr>
              <a:xfrm>
                <a:off x="0" y="0"/>
                <a:ext cx="1271182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1271182" h="157056" extrusionOk="0">
                    <a:moveTo>
                      <a:pt x="78528" y="0"/>
                    </a:moveTo>
                    <a:lnTo>
                      <a:pt x="1192654" y="0"/>
                    </a:lnTo>
                    <a:cubicBezTo>
                      <a:pt x="1236024" y="0"/>
                      <a:pt x="1271182" y="35158"/>
                      <a:pt x="1271182" y="78528"/>
                    </a:cubicBezTo>
                    <a:lnTo>
                      <a:pt x="1271182" y="78528"/>
                    </a:lnTo>
                    <a:cubicBezTo>
                      <a:pt x="1271182" y="121898"/>
                      <a:pt x="1236024" y="157056"/>
                      <a:pt x="1192654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5" name="Google Shape;205;g36af629b5c9_1_1"/>
              <p:cNvSpPr txBox="1"/>
              <p:nvPr/>
            </p:nvSpPr>
            <p:spPr>
              <a:xfrm>
                <a:off x="0" y="-57150"/>
                <a:ext cx="12711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06" name="Google Shape;206;g36af629b5c9_1_1"/>
            <p:cNvSpPr txBox="1"/>
            <p:nvPr/>
          </p:nvSpPr>
          <p:spPr>
            <a:xfrm>
              <a:off x="123568" y="148073"/>
              <a:ext cx="317100" cy="1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g36af629b5c9_1_1"/>
            <p:cNvSpPr txBox="1"/>
            <p:nvPr/>
          </p:nvSpPr>
          <p:spPr>
            <a:xfrm>
              <a:off x="704995" y="144475"/>
              <a:ext cx="3400500" cy="11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 panose="020B0604020202020204"/>
                <a:buNone/>
              </a:pPr>
              <a:r>
                <a:rPr lang="en-US" sz="1200" b="1">
                  <a:solidFill>
                    <a:srgbClr val="073A25"/>
                  </a:solidFill>
                </a:rPr>
                <a:t>B</a:t>
              </a:r>
              <a:r>
                <a:rPr lang="en-US" sz="1200" b="1">
                  <a:solidFill>
                    <a:srgbClr val="073A25"/>
                  </a:solidFill>
                </a:rPr>
                <a:t>usiness Model and Financials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8" name="Google Shape;208;g36af629b5c9_1_1"/>
          <p:cNvSpPr txBox="1"/>
          <p:nvPr/>
        </p:nvSpPr>
        <p:spPr>
          <a:xfrm>
            <a:off x="3651250" y="3674153"/>
            <a:ext cx="3439800" cy="3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ImPAQ™ </a:t>
            </a:r>
            <a:r>
              <a:rPr lang="en-US" sz="700">
                <a:solidFill>
                  <a:schemeClr val="dk1"/>
                </a:solidFill>
              </a:rPr>
              <a:t>adopts a hybrid and scalable business model, starting with direct-to-customer (B2C) sales. Our official launch is planned for November 2025 on Indiegogo.com, an ideal platform to attract early adopters. With a starting price below $10,000, ImPAQ™ competes with non-folding alternatives. Sales will later expand through Indiegogo InDemand, Kickstarter, and Fulfillment by Amazon, ensuring </a:t>
            </a:r>
            <a:br>
              <a:rPr lang="en-US" sz="700">
                <a:solidFill>
                  <a:schemeClr val="dk1"/>
                </a:solidFill>
              </a:rPr>
            </a:br>
            <a:r>
              <a:rPr lang="en-US" sz="700">
                <a:solidFill>
                  <a:schemeClr val="dk1"/>
                </a:solidFill>
              </a:rPr>
              <a:t>efficient global delivery.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We estimate an obtainable market for our folding </a:t>
            </a:r>
            <a:br>
              <a:rPr lang="en-US" sz="700" b="1">
                <a:solidFill>
                  <a:schemeClr val="dk1"/>
                </a:solidFill>
              </a:rPr>
            </a:br>
            <a:r>
              <a:rPr lang="en-US" sz="700" b="1">
                <a:solidFill>
                  <a:schemeClr val="dk1"/>
                </a:solidFill>
              </a:rPr>
              <a:t>microcar of over $100 million by 2030. Our goal is to</a:t>
            </a:r>
            <a:br>
              <a:rPr lang="en-US" sz="700" b="1">
                <a:solidFill>
                  <a:schemeClr val="dk1"/>
                </a:solidFill>
              </a:rPr>
            </a:br>
            <a:r>
              <a:rPr lang="en-US" sz="700" b="1">
                <a:solidFill>
                  <a:schemeClr val="dk1"/>
                </a:solidFill>
              </a:rPr>
              <a:t>capture 0.5% of the microcar market with ImPAQ™. </a:t>
            </a:r>
            <a:endParaRPr sz="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>
                <a:solidFill>
                  <a:schemeClr val="dk1"/>
                </a:solidFill>
              </a:rPr>
              <a:t>In the long term, we will offer franchises to scale production, distribution, and customer service in global markets with minimal investment, establishing ImPAQ™ as a leader in sustainable mobility.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>
                <a:solidFill>
                  <a:schemeClr val="dk1"/>
                </a:solidFill>
              </a:rPr>
              <a:t>The electric bicycle and microcar</a:t>
            </a:r>
            <a:br>
              <a:rPr lang="en-US" sz="700">
                <a:solidFill>
                  <a:schemeClr val="dk1"/>
                </a:solidFill>
              </a:rPr>
            </a:br>
            <a:r>
              <a:rPr lang="en-US" sz="700">
                <a:solidFill>
                  <a:schemeClr val="dk1"/>
                </a:solidFill>
              </a:rPr>
              <a:t> market is growing. Electric bicycle </a:t>
            </a:r>
            <a:br>
              <a:rPr lang="en-US" sz="700">
                <a:solidFill>
                  <a:schemeClr val="dk1"/>
                </a:solidFill>
              </a:rPr>
            </a:br>
            <a:r>
              <a:rPr lang="en-US" sz="700">
                <a:solidFill>
                  <a:schemeClr val="dk1"/>
                </a:solidFill>
              </a:rPr>
              <a:t>sales will reach $146.89 billion by 2031, with an annual growth rate of 14.9%. Microcars are projected to reach $24.3</a:t>
            </a:r>
            <a:br>
              <a:rPr lang="en-US" sz="700">
                <a:solidFill>
                  <a:schemeClr val="dk1"/>
                </a:solidFill>
              </a:rPr>
            </a:br>
            <a:r>
              <a:rPr lang="en-US" sz="700">
                <a:solidFill>
                  <a:schemeClr val="dk1"/>
                </a:solidFill>
              </a:rPr>
              <a:t> billion in sales by 2031, with an </a:t>
            </a:r>
            <a:br>
              <a:rPr lang="en-US" sz="700">
                <a:solidFill>
                  <a:schemeClr val="dk1"/>
                </a:solidFill>
              </a:rPr>
            </a:br>
            <a:r>
              <a:rPr lang="en-US" sz="700">
                <a:solidFill>
                  <a:schemeClr val="dk1"/>
                </a:solidFill>
              </a:rPr>
              <a:t>annual growth rate of 10.8%.</a:t>
            </a:r>
            <a:endParaRPr sz="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800" b="1">
                <a:solidFill>
                  <a:schemeClr val="dk1"/>
                </a:solidFill>
              </a:rPr>
              <a:t>Micromobility is an UNSTOPPABLE trend</a:t>
            </a:r>
            <a:br>
              <a:rPr lang="en-US" sz="800" b="1">
                <a:solidFill>
                  <a:schemeClr val="dk1"/>
                </a:solidFill>
              </a:rPr>
            </a:br>
            <a:r>
              <a:rPr lang="en-US" sz="800" b="1">
                <a:solidFill>
                  <a:schemeClr val="dk1"/>
                </a:solidFill>
              </a:rPr>
              <a:t> with great opportunities for ImPAQ™.</a:t>
            </a:r>
            <a:endParaRPr sz="600">
              <a:solidFill>
                <a:schemeClr val="dk1"/>
              </a:solidFill>
            </a:endParaRPr>
          </a:p>
        </p:txBody>
      </p:sp>
      <p:pic>
        <p:nvPicPr>
          <p:cNvPr id="209" name="Google Shape;209;g36af629b5c9_1_1" title="IMPAQ DE FRENTE.jpg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174976" y="6117535"/>
            <a:ext cx="859275" cy="91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6af629b5c9_1_1" title="IMPAQ LATERAL BAJA RESOLUCION.jpg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120163" y="4460263"/>
            <a:ext cx="1054822" cy="6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6af629b5c9_1_1" title="PLEGADO SENCILLO JPG.jpg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911150" y="6001125"/>
            <a:ext cx="1254769" cy="9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6af629b5c9_1_1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5919950" y="4291201"/>
            <a:ext cx="1306400" cy="1307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g36af629b5c9_1_1"/>
          <p:cNvGrpSpPr/>
          <p:nvPr/>
        </p:nvGrpSpPr>
        <p:grpSpPr>
          <a:xfrm>
            <a:off x="3642335" y="7970734"/>
            <a:ext cx="3079121" cy="447567"/>
            <a:chOff x="0" y="-159214"/>
            <a:chExt cx="4105495" cy="596756"/>
          </a:xfrm>
        </p:grpSpPr>
        <p:grpSp>
          <p:nvGrpSpPr>
            <p:cNvPr id="214" name="Google Shape;214;g36af629b5c9_1_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215" name="Google Shape;215;g36af629b5c9_1_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6" name="Google Shape;216;g36af629b5c9_1_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17" name="Google Shape;217;g36af629b5c9_1_1"/>
            <p:cNvGrpSpPr/>
            <p:nvPr/>
          </p:nvGrpSpPr>
          <p:grpSpPr>
            <a:xfrm>
              <a:off x="564109" y="-159214"/>
              <a:ext cx="3541386" cy="596756"/>
              <a:chOff x="0" y="-57150"/>
              <a:chExt cx="1271182" cy="214206"/>
            </a:xfrm>
          </p:grpSpPr>
          <p:sp>
            <p:nvSpPr>
              <p:cNvPr id="218" name="Google Shape;218;g36af629b5c9_1_1"/>
              <p:cNvSpPr/>
              <p:nvPr/>
            </p:nvSpPr>
            <p:spPr>
              <a:xfrm>
                <a:off x="0" y="0"/>
                <a:ext cx="1271182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1271182" h="157056" extrusionOk="0">
                    <a:moveTo>
                      <a:pt x="78528" y="0"/>
                    </a:moveTo>
                    <a:lnTo>
                      <a:pt x="1192654" y="0"/>
                    </a:lnTo>
                    <a:cubicBezTo>
                      <a:pt x="1236024" y="0"/>
                      <a:pt x="1271182" y="35158"/>
                      <a:pt x="1271182" y="78528"/>
                    </a:cubicBezTo>
                    <a:lnTo>
                      <a:pt x="1271182" y="78528"/>
                    </a:lnTo>
                    <a:cubicBezTo>
                      <a:pt x="1271182" y="121898"/>
                      <a:pt x="1236024" y="157056"/>
                      <a:pt x="1192654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9" name="Google Shape;219;g36af629b5c9_1_1"/>
              <p:cNvSpPr txBox="1"/>
              <p:nvPr/>
            </p:nvSpPr>
            <p:spPr>
              <a:xfrm>
                <a:off x="0" y="-57150"/>
                <a:ext cx="12711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20" name="Google Shape;220;g36af629b5c9_1_1"/>
            <p:cNvSpPr txBox="1"/>
            <p:nvPr/>
          </p:nvSpPr>
          <p:spPr>
            <a:xfrm>
              <a:off x="123568" y="148073"/>
              <a:ext cx="317100" cy="1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6.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g36af629b5c9_1_1"/>
            <p:cNvSpPr txBox="1"/>
            <p:nvPr/>
          </p:nvSpPr>
          <p:spPr>
            <a:xfrm>
              <a:off x="704995" y="144475"/>
              <a:ext cx="3025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rgbClr val="073A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Key Team and Credentials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g36aba0adeac_0_141"/>
          <p:cNvGrpSpPr/>
          <p:nvPr/>
        </p:nvGrpSpPr>
        <p:grpSpPr>
          <a:xfrm>
            <a:off x="330150" y="922887"/>
            <a:ext cx="6896211" cy="2266355"/>
            <a:chOff x="0" y="-38100"/>
            <a:chExt cx="2471406" cy="721884"/>
          </a:xfrm>
        </p:grpSpPr>
        <p:sp>
          <p:nvSpPr>
            <p:cNvPr id="227" name="Google Shape;227;g36aba0adeac_0_141"/>
            <p:cNvSpPr/>
            <p:nvPr/>
          </p:nvSpPr>
          <p:spPr>
            <a:xfrm>
              <a:off x="0" y="0"/>
              <a:ext cx="2471406" cy="683784"/>
            </a:xfrm>
            <a:custGeom>
              <a:avLst/>
              <a:gdLst/>
              <a:ahLst/>
              <a:cxnLst/>
              <a:rect l="l" t="t" r="r" b="b"/>
              <a:pathLst>
                <a:path w="2471406" h="683784" extrusionOk="0">
                  <a:moveTo>
                    <a:pt x="22453" y="0"/>
                  </a:moveTo>
                  <a:lnTo>
                    <a:pt x="2448953" y="0"/>
                  </a:lnTo>
                  <a:cubicBezTo>
                    <a:pt x="2454908" y="0"/>
                    <a:pt x="2460619" y="2366"/>
                    <a:pt x="2464830" y="6576"/>
                  </a:cubicBezTo>
                  <a:cubicBezTo>
                    <a:pt x="2469040" y="10787"/>
                    <a:pt x="2471406" y="16498"/>
                    <a:pt x="2471406" y="22453"/>
                  </a:cubicBezTo>
                  <a:lnTo>
                    <a:pt x="2471406" y="661331"/>
                  </a:lnTo>
                  <a:cubicBezTo>
                    <a:pt x="2471406" y="667286"/>
                    <a:pt x="2469040" y="672997"/>
                    <a:pt x="2464830" y="677208"/>
                  </a:cubicBezTo>
                  <a:cubicBezTo>
                    <a:pt x="2460619" y="681419"/>
                    <a:pt x="2454908" y="683784"/>
                    <a:pt x="2448953" y="683784"/>
                  </a:cubicBezTo>
                  <a:lnTo>
                    <a:pt x="22453" y="683784"/>
                  </a:lnTo>
                  <a:cubicBezTo>
                    <a:pt x="16498" y="683784"/>
                    <a:pt x="10787" y="681419"/>
                    <a:pt x="6576" y="677208"/>
                  </a:cubicBezTo>
                  <a:cubicBezTo>
                    <a:pt x="2366" y="672997"/>
                    <a:pt x="0" y="667286"/>
                    <a:pt x="0" y="661331"/>
                  </a:cubicBezTo>
                  <a:lnTo>
                    <a:pt x="0" y="22453"/>
                  </a:lnTo>
                  <a:cubicBezTo>
                    <a:pt x="0" y="16498"/>
                    <a:pt x="2366" y="10787"/>
                    <a:pt x="6576" y="6576"/>
                  </a:cubicBezTo>
                  <a:cubicBezTo>
                    <a:pt x="10787" y="2366"/>
                    <a:pt x="16498" y="0"/>
                    <a:pt x="22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8" name="Google Shape;228;g36aba0adeac_0_141"/>
            <p:cNvSpPr txBox="1"/>
            <p:nvPr/>
          </p:nvSpPr>
          <p:spPr>
            <a:xfrm>
              <a:off x="0" y="-38100"/>
              <a:ext cx="2471400" cy="7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29" name="Google Shape;229;g36aba0adeac_0_141"/>
          <p:cNvGrpSpPr/>
          <p:nvPr/>
        </p:nvGrpSpPr>
        <p:grpSpPr>
          <a:xfrm>
            <a:off x="515825" y="877002"/>
            <a:ext cx="1798850" cy="464098"/>
            <a:chOff x="0" y="-159214"/>
            <a:chExt cx="2398467" cy="596756"/>
          </a:xfrm>
        </p:grpSpPr>
        <p:grpSp>
          <p:nvGrpSpPr>
            <p:cNvPr id="230" name="Google Shape;230;g36aba0adeac_0_141"/>
            <p:cNvGrpSpPr/>
            <p:nvPr/>
          </p:nvGrpSpPr>
          <p:grpSpPr>
            <a:xfrm>
              <a:off x="0" y="-159214"/>
              <a:ext cx="553280" cy="596756"/>
              <a:chOff x="0" y="-57150"/>
              <a:chExt cx="198600" cy="214206"/>
            </a:xfrm>
          </p:grpSpPr>
          <p:sp>
            <p:nvSpPr>
              <p:cNvPr id="231" name="Google Shape;231;g36aba0adeac_0_141"/>
              <p:cNvSpPr/>
              <p:nvPr/>
            </p:nvSpPr>
            <p:spPr>
              <a:xfrm>
                <a:off x="0" y="0"/>
                <a:ext cx="198515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198515" h="157056" extrusionOk="0">
                    <a:moveTo>
                      <a:pt x="78528" y="0"/>
                    </a:moveTo>
                    <a:lnTo>
                      <a:pt x="119987" y="0"/>
                    </a:lnTo>
                    <a:cubicBezTo>
                      <a:pt x="163357" y="0"/>
                      <a:pt x="198515" y="35158"/>
                      <a:pt x="198515" y="78528"/>
                    </a:cubicBezTo>
                    <a:lnTo>
                      <a:pt x="198515" y="78528"/>
                    </a:lnTo>
                    <a:cubicBezTo>
                      <a:pt x="198515" y="121898"/>
                      <a:pt x="163357" y="157056"/>
                      <a:pt x="119987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2" name="Google Shape;232;g36aba0adeac_0_141"/>
              <p:cNvSpPr txBox="1"/>
              <p:nvPr/>
            </p:nvSpPr>
            <p:spPr>
              <a:xfrm>
                <a:off x="0" y="-57150"/>
                <a:ext cx="1986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3" name="Google Shape;233;g36aba0adeac_0_141"/>
            <p:cNvGrpSpPr/>
            <p:nvPr/>
          </p:nvGrpSpPr>
          <p:grpSpPr>
            <a:xfrm>
              <a:off x="553042" y="-159214"/>
              <a:ext cx="1798577" cy="596756"/>
              <a:chOff x="0" y="-57150"/>
              <a:chExt cx="645600" cy="214206"/>
            </a:xfrm>
          </p:grpSpPr>
          <p:sp>
            <p:nvSpPr>
              <p:cNvPr id="234" name="Google Shape;234;g36aba0adeac_0_141"/>
              <p:cNvSpPr/>
              <p:nvPr/>
            </p:nvSpPr>
            <p:spPr>
              <a:xfrm>
                <a:off x="0" y="0"/>
                <a:ext cx="645579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645579" h="157056" extrusionOk="0">
                    <a:moveTo>
                      <a:pt x="78528" y="0"/>
                    </a:moveTo>
                    <a:lnTo>
                      <a:pt x="567051" y="0"/>
                    </a:lnTo>
                    <a:cubicBezTo>
                      <a:pt x="610421" y="0"/>
                      <a:pt x="645579" y="35158"/>
                      <a:pt x="645579" y="78528"/>
                    </a:cubicBezTo>
                    <a:lnTo>
                      <a:pt x="645579" y="78528"/>
                    </a:lnTo>
                    <a:cubicBezTo>
                      <a:pt x="645579" y="121898"/>
                      <a:pt x="610421" y="157056"/>
                      <a:pt x="567051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5" name="Google Shape;235;g36aba0adeac_0_141"/>
              <p:cNvSpPr txBox="1"/>
              <p:nvPr/>
            </p:nvSpPr>
            <p:spPr>
              <a:xfrm>
                <a:off x="0" y="-57150"/>
                <a:ext cx="6456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36" name="Google Shape;236;g36aba0adeac_0_141"/>
            <p:cNvSpPr txBox="1"/>
            <p:nvPr/>
          </p:nvSpPr>
          <p:spPr>
            <a:xfrm>
              <a:off x="121143" y="148073"/>
              <a:ext cx="310800" cy="1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g36aba0adeac_0_141"/>
            <p:cNvSpPr txBox="1"/>
            <p:nvPr/>
          </p:nvSpPr>
          <p:spPr>
            <a:xfrm>
              <a:off x="691167" y="189915"/>
              <a:ext cx="1707300" cy="9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000" b="1">
                  <a:solidFill>
                    <a:srgbClr val="073A25"/>
                  </a:solidFill>
                </a:rPr>
                <a:t>Perfil de la Empresa</a:t>
              </a:r>
              <a:endPara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8" name="Google Shape;238;g36aba0adeac_0_141"/>
          <p:cNvGrpSpPr/>
          <p:nvPr/>
        </p:nvGrpSpPr>
        <p:grpSpPr>
          <a:xfrm>
            <a:off x="331950" y="3092450"/>
            <a:ext cx="2871322" cy="2588953"/>
            <a:chOff x="0" y="-38100"/>
            <a:chExt cx="1029000" cy="812195"/>
          </a:xfrm>
        </p:grpSpPr>
        <p:sp>
          <p:nvSpPr>
            <p:cNvPr id="239" name="Google Shape;239;g36aba0adeac_0_141"/>
            <p:cNvSpPr/>
            <p:nvPr/>
          </p:nvSpPr>
          <p:spPr>
            <a:xfrm>
              <a:off x="0" y="0"/>
              <a:ext cx="1028895" cy="774095"/>
            </a:xfrm>
            <a:custGeom>
              <a:avLst/>
              <a:gdLst/>
              <a:ahLst/>
              <a:cxnLst/>
              <a:rect l="l" t="t" r="r" b="b"/>
              <a:pathLst>
                <a:path w="1028895" h="774095" extrusionOk="0">
                  <a:moveTo>
                    <a:pt x="53932" y="0"/>
                  </a:moveTo>
                  <a:lnTo>
                    <a:pt x="974963" y="0"/>
                  </a:lnTo>
                  <a:cubicBezTo>
                    <a:pt x="989267" y="0"/>
                    <a:pt x="1002985" y="5682"/>
                    <a:pt x="1013099" y="15796"/>
                  </a:cubicBezTo>
                  <a:cubicBezTo>
                    <a:pt x="1023213" y="25911"/>
                    <a:pt x="1028895" y="39628"/>
                    <a:pt x="1028895" y="53932"/>
                  </a:cubicBezTo>
                  <a:lnTo>
                    <a:pt x="1028895" y="720163"/>
                  </a:lnTo>
                  <a:cubicBezTo>
                    <a:pt x="1028895" y="749949"/>
                    <a:pt x="1004749" y="774095"/>
                    <a:pt x="974963" y="774095"/>
                  </a:cubicBezTo>
                  <a:lnTo>
                    <a:pt x="53932" y="774095"/>
                  </a:lnTo>
                  <a:cubicBezTo>
                    <a:pt x="39628" y="774095"/>
                    <a:pt x="25911" y="768413"/>
                    <a:pt x="15796" y="758299"/>
                  </a:cubicBezTo>
                  <a:cubicBezTo>
                    <a:pt x="5682" y="748185"/>
                    <a:pt x="0" y="734467"/>
                    <a:pt x="0" y="720163"/>
                  </a:cubicBezTo>
                  <a:lnTo>
                    <a:pt x="0" y="53932"/>
                  </a:lnTo>
                  <a:cubicBezTo>
                    <a:pt x="0" y="39628"/>
                    <a:pt x="5682" y="25911"/>
                    <a:pt x="15796" y="15796"/>
                  </a:cubicBezTo>
                  <a:cubicBezTo>
                    <a:pt x="25911" y="5682"/>
                    <a:pt x="39628" y="0"/>
                    <a:pt x="5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0" name="Google Shape;240;g36aba0adeac_0_141"/>
            <p:cNvSpPr txBox="1"/>
            <p:nvPr/>
          </p:nvSpPr>
          <p:spPr>
            <a:xfrm>
              <a:off x="0" y="-38100"/>
              <a:ext cx="1029000" cy="81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1" name="Google Shape;241;g36aba0adeac_0_141"/>
          <p:cNvGrpSpPr/>
          <p:nvPr/>
        </p:nvGrpSpPr>
        <p:grpSpPr>
          <a:xfrm>
            <a:off x="515825" y="3139253"/>
            <a:ext cx="1798968" cy="447567"/>
            <a:chOff x="0" y="-159214"/>
            <a:chExt cx="2398624" cy="596756"/>
          </a:xfrm>
        </p:grpSpPr>
        <p:grpSp>
          <p:nvGrpSpPr>
            <p:cNvPr id="242" name="Google Shape;242;g36aba0adeac_0_14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243" name="Google Shape;243;g36aba0adeac_0_14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4" name="Google Shape;244;g36aba0adeac_0_14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45" name="Google Shape;245;g36aba0adeac_0_141"/>
            <p:cNvGrpSpPr/>
            <p:nvPr/>
          </p:nvGrpSpPr>
          <p:grpSpPr>
            <a:xfrm>
              <a:off x="564109" y="-159214"/>
              <a:ext cx="1834515" cy="596756"/>
              <a:chOff x="0" y="-57150"/>
              <a:chExt cx="658500" cy="214206"/>
            </a:xfrm>
          </p:grpSpPr>
          <p:sp>
            <p:nvSpPr>
              <p:cNvPr id="246" name="Google Shape;246;g36aba0adeac_0_141"/>
              <p:cNvSpPr/>
              <p:nvPr/>
            </p:nvSpPr>
            <p:spPr>
              <a:xfrm>
                <a:off x="0" y="0"/>
                <a:ext cx="65849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658498" h="157056" extrusionOk="0">
                    <a:moveTo>
                      <a:pt x="78528" y="0"/>
                    </a:moveTo>
                    <a:lnTo>
                      <a:pt x="579970" y="0"/>
                    </a:lnTo>
                    <a:cubicBezTo>
                      <a:pt x="623340" y="0"/>
                      <a:pt x="658498" y="35158"/>
                      <a:pt x="658498" y="78528"/>
                    </a:cubicBezTo>
                    <a:lnTo>
                      <a:pt x="658498" y="78528"/>
                    </a:lnTo>
                    <a:cubicBezTo>
                      <a:pt x="658498" y="121898"/>
                      <a:pt x="623340" y="157056"/>
                      <a:pt x="57997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7" name="Google Shape;247;g36aba0adeac_0_141"/>
              <p:cNvSpPr txBox="1"/>
              <p:nvPr/>
            </p:nvSpPr>
            <p:spPr>
              <a:xfrm>
                <a:off x="0" y="-57150"/>
                <a:ext cx="658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48" name="Google Shape;248;g36aba0adeac_0_141"/>
            <p:cNvSpPr txBox="1"/>
            <p:nvPr/>
          </p:nvSpPr>
          <p:spPr>
            <a:xfrm>
              <a:off x="123568" y="148073"/>
              <a:ext cx="317100" cy="1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g36aba0adeac_0_141"/>
            <p:cNvSpPr txBox="1"/>
            <p:nvPr/>
          </p:nvSpPr>
          <p:spPr>
            <a:xfrm>
              <a:off x="705000" y="173914"/>
              <a:ext cx="1609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>
                  <a:solidFill>
                    <a:srgbClr val="073A25"/>
                  </a:solidFill>
                </a:rPr>
                <a:t>Mercado Meta</a:t>
              </a:r>
              <a:endParaRPr sz="1200" b="1">
                <a:solidFill>
                  <a:srgbClr val="073A25"/>
                </a:solidFill>
              </a:endParaRPr>
            </a:p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endParaRPr sz="1200" b="1">
                <a:solidFill>
                  <a:srgbClr val="073A25"/>
                </a:solidFill>
              </a:endParaRPr>
            </a:p>
          </p:txBody>
        </p:sp>
      </p:grpSp>
      <p:grpSp>
        <p:nvGrpSpPr>
          <p:cNvPr id="250" name="Google Shape;250;g36aba0adeac_0_141"/>
          <p:cNvGrpSpPr/>
          <p:nvPr/>
        </p:nvGrpSpPr>
        <p:grpSpPr>
          <a:xfrm>
            <a:off x="331950" y="5591512"/>
            <a:ext cx="2871322" cy="2088803"/>
            <a:chOff x="0" y="-38100"/>
            <a:chExt cx="1029000" cy="812195"/>
          </a:xfrm>
        </p:grpSpPr>
        <p:sp>
          <p:nvSpPr>
            <p:cNvPr id="251" name="Google Shape;251;g36aba0adeac_0_141"/>
            <p:cNvSpPr/>
            <p:nvPr/>
          </p:nvSpPr>
          <p:spPr>
            <a:xfrm>
              <a:off x="0" y="0"/>
              <a:ext cx="1028895" cy="774095"/>
            </a:xfrm>
            <a:custGeom>
              <a:avLst/>
              <a:gdLst/>
              <a:ahLst/>
              <a:cxnLst/>
              <a:rect l="l" t="t" r="r" b="b"/>
              <a:pathLst>
                <a:path w="1028895" h="774095" extrusionOk="0">
                  <a:moveTo>
                    <a:pt x="53932" y="0"/>
                  </a:moveTo>
                  <a:lnTo>
                    <a:pt x="974963" y="0"/>
                  </a:lnTo>
                  <a:cubicBezTo>
                    <a:pt x="989267" y="0"/>
                    <a:pt x="1002985" y="5682"/>
                    <a:pt x="1013099" y="15796"/>
                  </a:cubicBezTo>
                  <a:cubicBezTo>
                    <a:pt x="1023213" y="25911"/>
                    <a:pt x="1028895" y="39628"/>
                    <a:pt x="1028895" y="53932"/>
                  </a:cubicBezTo>
                  <a:lnTo>
                    <a:pt x="1028895" y="720163"/>
                  </a:lnTo>
                  <a:cubicBezTo>
                    <a:pt x="1028895" y="749949"/>
                    <a:pt x="1004749" y="774095"/>
                    <a:pt x="974963" y="774095"/>
                  </a:cubicBezTo>
                  <a:lnTo>
                    <a:pt x="53932" y="774095"/>
                  </a:lnTo>
                  <a:cubicBezTo>
                    <a:pt x="39628" y="774095"/>
                    <a:pt x="25911" y="768413"/>
                    <a:pt x="15796" y="758299"/>
                  </a:cubicBezTo>
                  <a:cubicBezTo>
                    <a:pt x="5682" y="748185"/>
                    <a:pt x="0" y="734467"/>
                    <a:pt x="0" y="720163"/>
                  </a:cubicBezTo>
                  <a:lnTo>
                    <a:pt x="0" y="53932"/>
                  </a:lnTo>
                  <a:cubicBezTo>
                    <a:pt x="0" y="39628"/>
                    <a:pt x="5682" y="25911"/>
                    <a:pt x="15796" y="15796"/>
                  </a:cubicBezTo>
                  <a:cubicBezTo>
                    <a:pt x="25911" y="5682"/>
                    <a:pt x="39628" y="0"/>
                    <a:pt x="5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g36aba0adeac_0_141"/>
            <p:cNvSpPr txBox="1"/>
            <p:nvPr/>
          </p:nvSpPr>
          <p:spPr>
            <a:xfrm>
              <a:off x="0" y="-38100"/>
              <a:ext cx="1029000" cy="81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3" name="Google Shape;253;g36aba0adeac_0_141"/>
          <p:cNvGrpSpPr/>
          <p:nvPr/>
        </p:nvGrpSpPr>
        <p:grpSpPr>
          <a:xfrm>
            <a:off x="515816" y="5553567"/>
            <a:ext cx="1798968" cy="447567"/>
            <a:chOff x="0" y="-159214"/>
            <a:chExt cx="2398624" cy="596756"/>
          </a:xfrm>
        </p:grpSpPr>
        <p:grpSp>
          <p:nvGrpSpPr>
            <p:cNvPr id="254" name="Google Shape;254;g36aba0adeac_0_14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255" name="Google Shape;255;g36aba0adeac_0_14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6" name="Google Shape;256;g36aba0adeac_0_14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57" name="Google Shape;257;g36aba0adeac_0_141"/>
            <p:cNvGrpSpPr/>
            <p:nvPr/>
          </p:nvGrpSpPr>
          <p:grpSpPr>
            <a:xfrm>
              <a:off x="564109" y="-159214"/>
              <a:ext cx="1834515" cy="596756"/>
              <a:chOff x="0" y="-57150"/>
              <a:chExt cx="658500" cy="214206"/>
            </a:xfrm>
          </p:grpSpPr>
          <p:sp>
            <p:nvSpPr>
              <p:cNvPr id="258" name="Google Shape;258;g36aba0adeac_0_141"/>
              <p:cNvSpPr/>
              <p:nvPr/>
            </p:nvSpPr>
            <p:spPr>
              <a:xfrm>
                <a:off x="0" y="0"/>
                <a:ext cx="65849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658498" h="157056" extrusionOk="0">
                    <a:moveTo>
                      <a:pt x="78528" y="0"/>
                    </a:moveTo>
                    <a:lnTo>
                      <a:pt x="579970" y="0"/>
                    </a:lnTo>
                    <a:cubicBezTo>
                      <a:pt x="623340" y="0"/>
                      <a:pt x="658498" y="35158"/>
                      <a:pt x="658498" y="78528"/>
                    </a:cubicBezTo>
                    <a:lnTo>
                      <a:pt x="658498" y="78528"/>
                    </a:lnTo>
                    <a:cubicBezTo>
                      <a:pt x="658498" y="121898"/>
                      <a:pt x="623340" y="157056"/>
                      <a:pt x="57997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9" name="Google Shape;259;g36aba0adeac_0_141"/>
              <p:cNvSpPr txBox="1"/>
              <p:nvPr/>
            </p:nvSpPr>
            <p:spPr>
              <a:xfrm>
                <a:off x="0" y="-57150"/>
                <a:ext cx="658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60" name="Google Shape;260;g36aba0adeac_0_141"/>
            <p:cNvSpPr txBox="1"/>
            <p:nvPr/>
          </p:nvSpPr>
          <p:spPr>
            <a:xfrm>
              <a:off x="123568" y="148073"/>
              <a:ext cx="317100" cy="1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g36aba0adeac_0_141"/>
            <p:cNvSpPr txBox="1"/>
            <p:nvPr/>
          </p:nvSpPr>
          <p:spPr>
            <a:xfrm>
              <a:off x="704995" y="144475"/>
              <a:ext cx="16092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rgbClr val="073A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Impacto/</a:t>
              </a:r>
              <a:r>
                <a:rPr lang="en-US" sz="1200" b="1">
                  <a:solidFill>
                    <a:srgbClr val="073A25"/>
                  </a:solidFill>
                </a:rPr>
                <a:t>A</a:t>
              </a:r>
              <a:r>
                <a:rPr lang="en-US" sz="1200" b="1" i="0" u="none" strike="noStrike" cap="none">
                  <a:solidFill>
                    <a:srgbClr val="073A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SG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" name="Google Shape;262;g36aba0adeac_0_141"/>
          <p:cNvGrpSpPr/>
          <p:nvPr/>
        </p:nvGrpSpPr>
        <p:grpSpPr>
          <a:xfrm>
            <a:off x="3524025" y="3006323"/>
            <a:ext cx="3698790" cy="4846289"/>
            <a:chOff x="0" y="-38100"/>
            <a:chExt cx="1325541" cy="1649239"/>
          </a:xfrm>
        </p:grpSpPr>
        <p:sp>
          <p:nvSpPr>
            <p:cNvPr id="263" name="Google Shape;263;g36aba0adeac_0_141"/>
            <p:cNvSpPr/>
            <p:nvPr/>
          </p:nvSpPr>
          <p:spPr>
            <a:xfrm>
              <a:off x="0" y="0"/>
              <a:ext cx="1325541" cy="1611139"/>
            </a:xfrm>
            <a:custGeom>
              <a:avLst/>
              <a:gdLst/>
              <a:ahLst/>
              <a:cxnLst/>
              <a:rect l="l" t="t" r="r" b="b"/>
              <a:pathLst>
                <a:path w="1325541" h="1611139" extrusionOk="0">
                  <a:moveTo>
                    <a:pt x="41863" y="0"/>
                  </a:moveTo>
                  <a:lnTo>
                    <a:pt x="1283678" y="0"/>
                  </a:lnTo>
                  <a:cubicBezTo>
                    <a:pt x="1294781" y="0"/>
                    <a:pt x="1305429" y="4411"/>
                    <a:pt x="1313279" y="12261"/>
                  </a:cubicBezTo>
                  <a:cubicBezTo>
                    <a:pt x="1321130" y="20112"/>
                    <a:pt x="1325541" y="30760"/>
                    <a:pt x="1325541" y="41863"/>
                  </a:cubicBezTo>
                  <a:lnTo>
                    <a:pt x="1325541" y="1569277"/>
                  </a:lnTo>
                  <a:cubicBezTo>
                    <a:pt x="1325541" y="1580380"/>
                    <a:pt x="1321130" y="1591027"/>
                    <a:pt x="1313279" y="1598878"/>
                  </a:cubicBezTo>
                  <a:cubicBezTo>
                    <a:pt x="1305429" y="1606729"/>
                    <a:pt x="1294781" y="1611139"/>
                    <a:pt x="1283678" y="1611139"/>
                  </a:cubicBezTo>
                  <a:lnTo>
                    <a:pt x="41863" y="1611139"/>
                  </a:lnTo>
                  <a:cubicBezTo>
                    <a:pt x="30760" y="1611139"/>
                    <a:pt x="20112" y="1606729"/>
                    <a:pt x="12261" y="1598878"/>
                  </a:cubicBezTo>
                  <a:cubicBezTo>
                    <a:pt x="4411" y="1591027"/>
                    <a:pt x="0" y="1580380"/>
                    <a:pt x="0" y="1569277"/>
                  </a:cubicBezTo>
                  <a:lnTo>
                    <a:pt x="0" y="41863"/>
                  </a:lnTo>
                  <a:cubicBezTo>
                    <a:pt x="0" y="30760"/>
                    <a:pt x="4411" y="20112"/>
                    <a:pt x="12261" y="12261"/>
                  </a:cubicBezTo>
                  <a:cubicBezTo>
                    <a:pt x="20112" y="4411"/>
                    <a:pt x="30760" y="0"/>
                    <a:pt x="41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g36aba0adeac_0_141"/>
            <p:cNvSpPr txBox="1"/>
            <p:nvPr/>
          </p:nvSpPr>
          <p:spPr>
            <a:xfrm>
              <a:off x="0" y="-38100"/>
              <a:ext cx="1325400" cy="16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65" name="Google Shape;265;g36aba0adeac_0_141"/>
          <p:cNvGrpSpPr/>
          <p:nvPr/>
        </p:nvGrpSpPr>
        <p:grpSpPr>
          <a:xfrm>
            <a:off x="3724875" y="3139252"/>
            <a:ext cx="3079121" cy="464098"/>
            <a:chOff x="0" y="-159214"/>
            <a:chExt cx="4105495" cy="596756"/>
          </a:xfrm>
        </p:grpSpPr>
        <p:grpSp>
          <p:nvGrpSpPr>
            <p:cNvPr id="266" name="Google Shape;266;g36aba0adeac_0_14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267" name="Google Shape;267;g36aba0adeac_0_14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8" name="Google Shape;268;g36aba0adeac_0_14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9" name="Google Shape;269;g36aba0adeac_0_141"/>
            <p:cNvGrpSpPr/>
            <p:nvPr/>
          </p:nvGrpSpPr>
          <p:grpSpPr>
            <a:xfrm>
              <a:off x="564109" y="-159214"/>
              <a:ext cx="3541386" cy="596756"/>
              <a:chOff x="0" y="-57150"/>
              <a:chExt cx="1271182" cy="214206"/>
            </a:xfrm>
          </p:grpSpPr>
          <p:sp>
            <p:nvSpPr>
              <p:cNvPr id="270" name="Google Shape;270;g36aba0adeac_0_141"/>
              <p:cNvSpPr/>
              <p:nvPr/>
            </p:nvSpPr>
            <p:spPr>
              <a:xfrm>
                <a:off x="0" y="0"/>
                <a:ext cx="1271182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1271182" h="157056" extrusionOk="0">
                    <a:moveTo>
                      <a:pt x="78528" y="0"/>
                    </a:moveTo>
                    <a:lnTo>
                      <a:pt x="1192654" y="0"/>
                    </a:lnTo>
                    <a:cubicBezTo>
                      <a:pt x="1236024" y="0"/>
                      <a:pt x="1271182" y="35158"/>
                      <a:pt x="1271182" y="78528"/>
                    </a:cubicBezTo>
                    <a:lnTo>
                      <a:pt x="1271182" y="78528"/>
                    </a:lnTo>
                    <a:cubicBezTo>
                      <a:pt x="1271182" y="121898"/>
                      <a:pt x="1236024" y="157056"/>
                      <a:pt x="1192654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1" name="Google Shape;271;g36aba0adeac_0_141"/>
              <p:cNvSpPr txBox="1"/>
              <p:nvPr/>
            </p:nvSpPr>
            <p:spPr>
              <a:xfrm>
                <a:off x="0" y="-57150"/>
                <a:ext cx="12711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72" name="Google Shape;272;g36aba0adeac_0_141"/>
            <p:cNvSpPr txBox="1"/>
            <p:nvPr/>
          </p:nvSpPr>
          <p:spPr>
            <a:xfrm>
              <a:off x="123568" y="148073"/>
              <a:ext cx="317100" cy="1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g36aba0adeac_0_141"/>
            <p:cNvSpPr txBox="1"/>
            <p:nvPr/>
          </p:nvSpPr>
          <p:spPr>
            <a:xfrm>
              <a:off x="704995" y="144475"/>
              <a:ext cx="3400500" cy="11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>
                  <a:solidFill>
                    <a:srgbClr val="073A25"/>
                  </a:solidFill>
                </a:rPr>
                <a:t>Modelo de Negocios y Finanzas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g36aba0adeac_0_141"/>
          <p:cNvGrpSpPr/>
          <p:nvPr/>
        </p:nvGrpSpPr>
        <p:grpSpPr>
          <a:xfrm>
            <a:off x="374901" y="7874767"/>
            <a:ext cx="6896211" cy="2014345"/>
            <a:chOff x="0" y="-38100"/>
            <a:chExt cx="2471406" cy="721884"/>
          </a:xfrm>
        </p:grpSpPr>
        <p:sp>
          <p:nvSpPr>
            <p:cNvPr id="275" name="Google Shape;275;g36aba0adeac_0_141"/>
            <p:cNvSpPr/>
            <p:nvPr/>
          </p:nvSpPr>
          <p:spPr>
            <a:xfrm>
              <a:off x="0" y="0"/>
              <a:ext cx="2471406" cy="683784"/>
            </a:xfrm>
            <a:custGeom>
              <a:avLst/>
              <a:gdLst/>
              <a:ahLst/>
              <a:cxnLst/>
              <a:rect l="l" t="t" r="r" b="b"/>
              <a:pathLst>
                <a:path w="2471406" h="683784" extrusionOk="0">
                  <a:moveTo>
                    <a:pt x="22453" y="0"/>
                  </a:moveTo>
                  <a:lnTo>
                    <a:pt x="2448953" y="0"/>
                  </a:lnTo>
                  <a:cubicBezTo>
                    <a:pt x="2454908" y="0"/>
                    <a:pt x="2460619" y="2366"/>
                    <a:pt x="2464830" y="6576"/>
                  </a:cubicBezTo>
                  <a:cubicBezTo>
                    <a:pt x="2469040" y="10787"/>
                    <a:pt x="2471406" y="16498"/>
                    <a:pt x="2471406" y="22453"/>
                  </a:cubicBezTo>
                  <a:lnTo>
                    <a:pt x="2471406" y="661331"/>
                  </a:lnTo>
                  <a:cubicBezTo>
                    <a:pt x="2471406" y="667286"/>
                    <a:pt x="2469040" y="672997"/>
                    <a:pt x="2464830" y="677208"/>
                  </a:cubicBezTo>
                  <a:cubicBezTo>
                    <a:pt x="2460619" y="681419"/>
                    <a:pt x="2454908" y="683784"/>
                    <a:pt x="2448953" y="683784"/>
                  </a:cubicBezTo>
                  <a:lnTo>
                    <a:pt x="22453" y="683784"/>
                  </a:lnTo>
                  <a:cubicBezTo>
                    <a:pt x="16498" y="683784"/>
                    <a:pt x="10787" y="681419"/>
                    <a:pt x="6576" y="677208"/>
                  </a:cubicBezTo>
                  <a:cubicBezTo>
                    <a:pt x="2366" y="672997"/>
                    <a:pt x="0" y="667286"/>
                    <a:pt x="0" y="661331"/>
                  </a:cubicBezTo>
                  <a:lnTo>
                    <a:pt x="0" y="22453"/>
                  </a:lnTo>
                  <a:cubicBezTo>
                    <a:pt x="0" y="16498"/>
                    <a:pt x="2366" y="10787"/>
                    <a:pt x="6576" y="6576"/>
                  </a:cubicBezTo>
                  <a:cubicBezTo>
                    <a:pt x="10787" y="2366"/>
                    <a:pt x="16498" y="0"/>
                    <a:pt x="22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6" name="Google Shape;276;g36aba0adeac_0_141"/>
            <p:cNvSpPr txBox="1"/>
            <p:nvPr/>
          </p:nvSpPr>
          <p:spPr>
            <a:xfrm>
              <a:off x="0" y="-38100"/>
              <a:ext cx="2471400" cy="7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77" name="Google Shape;277;g36aba0adeac_0_141"/>
          <p:cNvGrpSpPr/>
          <p:nvPr/>
        </p:nvGrpSpPr>
        <p:grpSpPr>
          <a:xfrm>
            <a:off x="515816" y="7985434"/>
            <a:ext cx="1798968" cy="447567"/>
            <a:chOff x="0" y="-159214"/>
            <a:chExt cx="2398624" cy="596756"/>
          </a:xfrm>
        </p:grpSpPr>
        <p:grpSp>
          <p:nvGrpSpPr>
            <p:cNvPr id="278" name="Google Shape;278;g36aba0adeac_0_14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279" name="Google Shape;279;g36aba0adeac_0_14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0" name="Google Shape;280;g36aba0adeac_0_14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81" name="Google Shape;281;g36aba0adeac_0_141"/>
            <p:cNvGrpSpPr/>
            <p:nvPr/>
          </p:nvGrpSpPr>
          <p:grpSpPr>
            <a:xfrm>
              <a:off x="564109" y="-159214"/>
              <a:ext cx="1834515" cy="596756"/>
              <a:chOff x="0" y="-57150"/>
              <a:chExt cx="658500" cy="214206"/>
            </a:xfrm>
          </p:grpSpPr>
          <p:sp>
            <p:nvSpPr>
              <p:cNvPr id="282" name="Google Shape;282;g36aba0adeac_0_141"/>
              <p:cNvSpPr/>
              <p:nvPr/>
            </p:nvSpPr>
            <p:spPr>
              <a:xfrm>
                <a:off x="0" y="0"/>
                <a:ext cx="65849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658498" h="157056" extrusionOk="0">
                    <a:moveTo>
                      <a:pt x="78528" y="0"/>
                    </a:moveTo>
                    <a:lnTo>
                      <a:pt x="579970" y="0"/>
                    </a:lnTo>
                    <a:cubicBezTo>
                      <a:pt x="623340" y="0"/>
                      <a:pt x="658498" y="35158"/>
                      <a:pt x="658498" y="78528"/>
                    </a:cubicBezTo>
                    <a:lnTo>
                      <a:pt x="658498" y="78528"/>
                    </a:lnTo>
                    <a:cubicBezTo>
                      <a:pt x="658498" y="121898"/>
                      <a:pt x="623340" y="157056"/>
                      <a:pt x="57997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3" name="Google Shape;283;g36aba0adeac_0_141"/>
              <p:cNvSpPr txBox="1"/>
              <p:nvPr/>
            </p:nvSpPr>
            <p:spPr>
              <a:xfrm>
                <a:off x="0" y="-57150"/>
                <a:ext cx="658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84" name="Google Shape;284;g36aba0adeac_0_141"/>
            <p:cNvSpPr txBox="1"/>
            <p:nvPr/>
          </p:nvSpPr>
          <p:spPr>
            <a:xfrm>
              <a:off x="704995" y="144475"/>
              <a:ext cx="16092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 i="0" u="none" strike="noStrike" cap="none">
                  <a:solidFill>
                    <a:srgbClr val="073A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Us</a:t>
              </a:r>
              <a:r>
                <a:rPr lang="en-US" sz="1200" b="1">
                  <a:solidFill>
                    <a:srgbClr val="073A25"/>
                  </a:solidFill>
                </a:rPr>
                <a:t>o</a:t>
              </a:r>
              <a:r>
                <a:rPr lang="en-US" sz="1200" b="1" i="0" u="none" strike="noStrike" cap="none">
                  <a:solidFill>
                    <a:srgbClr val="073A2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de Fondos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g36aba0adeac_0_141"/>
            <p:cNvSpPr txBox="1"/>
            <p:nvPr/>
          </p:nvSpPr>
          <p:spPr>
            <a:xfrm>
              <a:off x="135675" y="148073"/>
              <a:ext cx="317100" cy="1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5.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g36aba0adeac_0_141"/>
          <p:cNvGrpSpPr/>
          <p:nvPr/>
        </p:nvGrpSpPr>
        <p:grpSpPr>
          <a:xfrm>
            <a:off x="3724885" y="7985434"/>
            <a:ext cx="3079121" cy="447567"/>
            <a:chOff x="0" y="-159214"/>
            <a:chExt cx="4105495" cy="596756"/>
          </a:xfrm>
        </p:grpSpPr>
        <p:grpSp>
          <p:nvGrpSpPr>
            <p:cNvPr id="287" name="Google Shape;287;g36aba0adeac_0_141"/>
            <p:cNvGrpSpPr/>
            <p:nvPr/>
          </p:nvGrpSpPr>
          <p:grpSpPr>
            <a:xfrm>
              <a:off x="0" y="-159214"/>
              <a:ext cx="564145" cy="596756"/>
              <a:chOff x="0" y="-57150"/>
              <a:chExt cx="202500" cy="214206"/>
            </a:xfrm>
          </p:grpSpPr>
          <p:sp>
            <p:nvSpPr>
              <p:cNvPr id="288" name="Google Shape;288;g36aba0adeac_0_141"/>
              <p:cNvSpPr/>
              <p:nvPr/>
            </p:nvSpPr>
            <p:spPr>
              <a:xfrm>
                <a:off x="0" y="0"/>
                <a:ext cx="202488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202488" h="157056" extrusionOk="0">
                    <a:moveTo>
                      <a:pt x="78528" y="0"/>
                    </a:moveTo>
                    <a:lnTo>
                      <a:pt x="123960" y="0"/>
                    </a:lnTo>
                    <a:cubicBezTo>
                      <a:pt x="167330" y="0"/>
                      <a:pt x="202488" y="35158"/>
                      <a:pt x="202488" y="78528"/>
                    </a:cubicBezTo>
                    <a:lnTo>
                      <a:pt x="202488" y="78528"/>
                    </a:lnTo>
                    <a:cubicBezTo>
                      <a:pt x="202488" y="121898"/>
                      <a:pt x="167330" y="157056"/>
                      <a:pt x="123960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4113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9" name="Google Shape;289;g36aba0adeac_0_141"/>
              <p:cNvSpPr txBox="1"/>
              <p:nvPr/>
            </p:nvSpPr>
            <p:spPr>
              <a:xfrm>
                <a:off x="0" y="-57150"/>
                <a:ext cx="2025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0" name="Google Shape;290;g36aba0adeac_0_141"/>
            <p:cNvGrpSpPr/>
            <p:nvPr/>
          </p:nvGrpSpPr>
          <p:grpSpPr>
            <a:xfrm>
              <a:off x="564109" y="-159214"/>
              <a:ext cx="3541386" cy="596756"/>
              <a:chOff x="0" y="-57150"/>
              <a:chExt cx="1271182" cy="214206"/>
            </a:xfrm>
          </p:grpSpPr>
          <p:sp>
            <p:nvSpPr>
              <p:cNvPr id="291" name="Google Shape;291;g36aba0adeac_0_141"/>
              <p:cNvSpPr/>
              <p:nvPr/>
            </p:nvSpPr>
            <p:spPr>
              <a:xfrm>
                <a:off x="0" y="0"/>
                <a:ext cx="1271182" cy="157056"/>
              </a:xfrm>
              <a:custGeom>
                <a:avLst/>
                <a:gdLst/>
                <a:ahLst/>
                <a:cxnLst/>
                <a:rect l="l" t="t" r="r" b="b"/>
                <a:pathLst>
                  <a:path w="1271182" h="157056" extrusionOk="0">
                    <a:moveTo>
                      <a:pt x="78528" y="0"/>
                    </a:moveTo>
                    <a:lnTo>
                      <a:pt x="1192654" y="0"/>
                    </a:lnTo>
                    <a:cubicBezTo>
                      <a:pt x="1236024" y="0"/>
                      <a:pt x="1271182" y="35158"/>
                      <a:pt x="1271182" y="78528"/>
                    </a:cubicBezTo>
                    <a:lnTo>
                      <a:pt x="1271182" y="78528"/>
                    </a:lnTo>
                    <a:cubicBezTo>
                      <a:pt x="1271182" y="121898"/>
                      <a:pt x="1236024" y="157056"/>
                      <a:pt x="1192654" y="157056"/>
                    </a:cubicBezTo>
                    <a:lnTo>
                      <a:pt x="78528" y="157056"/>
                    </a:lnTo>
                    <a:cubicBezTo>
                      <a:pt x="35158" y="157056"/>
                      <a:pt x="0" y="121898"/>
                      <a:pt x="0" y="78528"/>
                    </a:cubicBezTo>
                    <a:lnTo>
                      <a:pt x="0" y="78528"/>
                    </a:lnTo>
                    <a:cubicBezTo>
                      <a:pt x="0" y="35158"/>
                      <a:pt x="35158" y="0"/>
                      <a:pt x="78528" y="0"/>
                    </a:cubicBezTo>
                    <a:close/>
                  </a:path>
                </a:pathLst>
              </a:custGeom>
              <a:solidFill>
                <a:srgbClr val="CEF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g36aba0adeac_0_141"/>
              <p:cNvSpPr txBox="1"/>
              <p:nvPr/>
            </p:nvSpPr>
            <p:spPr>
              <a:xfrm>
                <a:off x="0" y="-57150"/>
                <a:ext cx="1271100" cy="21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025" tIns="38025" rIns="38025" bIns="38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93" name="Google Shape;293;g36aba0adeac_0_141"/>
            <p:cNvSpPr txBox="1"/>
            <p:nvPr/>
          </p:nvSpPr>
          <p:spPr>
            <a:xfrm>
              <a:off x="123568" y="148073"/>
              <a:ext cx="317100" cy="1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 panose="020B0604020202020204"/>
                <a:buNone/>
              </a:pPr>
              <a:r>
                <a:rPr lang="en-US" sz="1300" b="1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6.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g36aba0adeac_0_141"/>
            <p:cNvSpPr txBox="1"/>
            <p:nvPr/>
          </p:nvSpPr>
          <p:spPr>
            <a:xfrm>
              <a:off x="704987" y="123474"/>
              <a:ext cx="3025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r>
                <a:rPr lang="en-US" sz="1200" b="1">
                  <a:solidFill>
                    <a:srgbClr val="073A25"/>
                  </a:solidFill>
                </a:rPr>
                <a:t>Equipo Clave y Credenciales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5" name="Google Shape;295;g36aba0adeac_0_141"/>
          <p:cNvGrpSpPr/>
          <p:nvPr/>
        </p:nvGrpSpPr>
        <p:grpSpPr>
          <a:xfrm>
            <a:off x="754129" y="540192"/>
            <a:ext cx="905050" cy="243339"/>
            <a:chOff x="0" y="0"/>
            <a:chExt cx="286200" cy="76950"/>
          </a:xfrm>
        </p:grpSpPr>
        <p:sp>
          <p:nvSpPr>
            <p:cNvPr id="296" name="Google Shape;296;g36aba0adeac_0_141"/>
            <p:cNvSpPr/>
            <p:nvPr/>
          </p:nvSpPr>
          <p:spPr>
            <a:xfrm>
              <a:off x="0" y="0"/>
              <a:ext cx="286176" cy="76917"/>
            </a:xfrm>
            <a:custGeom>
              <a:avLst/>
              <a:gdLst/>
              <a:ahLst/>
              <a:cxnLst/>
              <a:rect l="l" t="t" r="r" b="b"/>
              <a:pathLst>
                <a:path w="286176" h="76917" extrusionOk="0">
                  <a:moveTo>
                    <a:pt x="0" y="0"/>
                  </a:moveTo>
                  <a:lnTo>
                    <a:pt x="286176" y="0"/>
                  </a:lnTo>
                  <a:lnTo>
                    <a:pt x="286176" y="76917"/>
                  </a:lnTo>
                  <a:lnTo>
                    <a:pt x="0" y="76917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7" name="Google Shape;297;g36aba0adeac_0_141"/>
            <p:cNvSpPr txBox="1"/>
            <p:nvPr/>
          </p:nvSpPr>
          <p:spPr>
            <a:xfrm>
              <a:off x="0" y="57150"/>
              <a:ext cx="286200" cy="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3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98" name="Google Shape;298;g36aba0adeac_0_141"/>
          <p:cNvGrpSpPr/>
          <p:nvPr/>
        </p:nvGrpSpPr>
        <p:grpSpPr>
          <a:xfrm>
            <a:off x="5291895" y="391222"/>
            <a:ext cx="1735200" cy="423923"/>
            <a:chOff x="0" y="0"/>
            <a:chExt cx="2313600" cy="565231"/>
          </a:xfrm>
        </p:grpSpPr>
        <p:sp>
          <p:nvSpPr>
            <p:cNvPr id="299" name="Google Shape;299;g36aba0adeac_0_141"/>
            <p:cNvSpPr/>
            <p:nvPr/>
          </p:nvSpPr>
          <p:spPr>
            <a:xfrm>
              <a:off x="913240" y="0"/>
              <a:ext cx="1400236" cy="438370"/>
            </a:xfrm>
            <a:custGeom>
              <a:avLst/>
              <a:gdLst/>
              <a:ahLst/>
              <a:cxnLst/>
              <a:rect l="l" t="t" r="r" b="b"/>
              <a:pathLst>
                <a:path w="1400236" h="438370" extrusionOk="0">
                  <a:moveTo>
                    <a:pt x="0" y="0"/>
                  </a:moveTo>
                  <a:lnTo>
                    <a:pt x="1400236" y="0"/>
                  </a:lnTo>
                  <a:lnTo>
                    <a:pt x="1400236" y="438370"/>
                  </a:lnTo>
                  <a:lnTo>
                    <a:pt x="0" y="4383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/>
              <a:stretch>
                <a:fillRect l="-7428" r="-79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0" name="Google Shape;300;g36aba0adeac_0_141"/>
            <p:cNvSpPr txBox="1"/>
            <p:nvPr/>
          </p:nvSpPr>
          <p:spPr>
            <a:xfrm>
              <a:off x="0" y="380431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/>
                <a:buNone/>
              </a:pPr>
              <a:r>
                <a:rPr lang="en-US" sz="900" b="1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Pre-Acc / B2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301" name="Google Shape;301;g36aba0adeac_0_141"/>
          <p:cNvCxnSpPr/>
          <p:nvPr/>
        </p:nvCxnSpPr>
        <p:spPr>
          <a:xfrm>
            <a:off x="3364064" y="1453679"/>
            <a:ext cx="3439800" cy="0"/>
          </a:xfrm>
          <a:prstGeom prst="straightConnector1">
            <a:avLst/>
          </a:prstGeom>
          <a:noFill/>
          <a:ln w="9525" cap="flat" cmpd="sng">
            <a:solidFill>
              <a:srgbClr val="EBE5E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02" name="Google Shape;302;g36aba0adeac_0_141"/>
          <p:cNvGrpSpPr/>
          <p:nvPr/>
        </p:nvGrpSpPr>
        <p:grpSpPr>
          <a:xfrm>
            <a:off x="3364057" y="1192798"/>
            <a:ext cx="1735200" cy="235175"/>
            <a:chOff x="0" y="-19050"/>
            <a:chExt cx="2313600" cy="313567"/>
          </a:xfrm>
        </p:grpSpPr>
        <p:sp>
          <p:nvSpPr>
            <p:cNvPr id="303" name="Google Shape;303;g36aba0adeac_0_141"/>
            <p:cNvSpPr txBox="1"/>
            <p:nvPr/>
          </p:nvSpPr>
          <p:spPr>
            <a:xfrm>
              <a:off x="0" y="109717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8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J</a:t>
              </a:r>
              <a:r>
                <a:rPr lang="en-US" sz="9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esse Blenn Miller</a:t>
              </a:r>
              <a:endParaRPr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g36aba0adeac_0_14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</a:t>
              </a:r>
              <a:r>
                <a:rPr lang="en-US" sz="700" b="1">
                  <a:solidFill>
                    <a:srgbClr val="41138D"/>
                  </a:solidFill>
                </a:rPr>
                <a:t>undador</a:t>
              </a: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/CEO</a:t>
              </a:r>
              <a:r>
                <a:rPr lang="en-US" sz="700" b="1">
                  <a:solidFill>
                    <a:srgbClr val="41138D"/>
                  </a:solidFill>
                </a:rPr>
                <a:t>/CTO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5" name="Google Shape;305;g36aba0adeac_0_141"/>
          <p:cNvGrpSpPr/>
          <p:nvPr/>
        </p:nvGrpSpPr>
        <p:grpSpPr>
          <a:xfrm>
            <a:off x="5250842" y="1192798"/>
            <a:ext cx="1735200" cy="235175"/>
            <a:chOff x="0" y="-19050"/>
            <a:chExt cx="2313600" cy="313567"/>
          </a:xfrm>
        </p:grpSpPr>
        <p:sp>
          <p:nvSpPr>
            <p:cNvPr id="306" name="Google Shape;306;g36aba0adeac_0_141"/>
            <p:cNvSpPr txBox="1"/>
            <p:nvPr/>
          </p:nvSpPr>
          <p:spPr>
            <a:xfrm>
              <a:off x="0" y="109717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9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Matilde Gutiérrez Martínez</a:t>
              </a:r>
              <a:endParaRPr sz="13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g36aba0adeac_0_14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>
                  <a:solidFill>
                    <a:srgbClr val="41138D"/>
                  </a:solidFill>
                </a:rPr>
                <a:t>Co-Fundadora</a:t>
              </a: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/C</a:t>
              </a:r>
              <a:r>
                <a:rPr lang="en-US" sz="700" b="1">
                  <a:solidFill>
                    <a:srgbClr val="41138D"/>
                  </a:solidFill>
                </a:rPr>
                <a:t>M</a:t>
              </a: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O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8" name="Google Shape;308;g36aba0adeac_0_141"/>
          <p:cNvSpPr txBox="1"/>
          <p:nvPr/>
        </p:nvSpPr>
        <p:spPr>
          <a:xfrm>
            <a:off x="438800" y="1434575"/>
            <a:ext cx="2663100" cy="13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ImPAQ™</a:t>
            </a:r>
            <a:r>
              <a:rPr lang="en-US" sz="700">
                <a:solidFill>
                  <a:schemeClr val="dk1"/>
                </a:solidFill>
              </a:rPr>
              <a:t> desarrolla el primer automóvil plegable práctico del mundo, diseñado para transformar cómo nos transportamos. Con la protección contra el clima y la comodidad de un automóvil, este vehículo eléctrico de asistencia al pedaleo </a:t>
            </a:r>
            <a:r>
              <a:rPr lang="en-US" sz="700" b="1">
                <a:solidFill>
                  <a:schemeClr val="dk1"/>
                </a:solidFill>
              </a:rPr>
              <a:t>s</a:t>
            </a:r>
            <a:r>
              <a:rPr lang="en-US" sz="700">
                <a:solidFill>
                  <a:schemeClr val="dk1"/>
                </a:solidFill>
              </a:rPr>
              <a:t>e pliega en menos de diez segundos y, plegado, utiliza solo el 5% del espacio de estacionamiento de un auto convencional. Es la solución perfecta para una persona, capaz de transportar  25 kg de carga o un niño de hasta 1 metro de estatura. ImPAQ™ integra muchos componentes de bicicleta, es de tres ruedas de 20 pulgadas y está equipado con un motor eléctrico de 250 vatios (Europa) o de 750 vatios (EE. UU. y América Latina).</a:t>
            </a:r>
            <a:endParaRPr sz="300">
              <a:solidFill>
                <a:schemeClr val="dk1"/>
              </a:solidFill>
            </a:endParaRPr>
          </a:p>
        </p:txBody>
      </p:sp>
      <p:grpSp>
        <p:nvGrpSpPr>
          <p:cNvPr id="309" name="Google Shape;309;g36aba0adeac_0_141"/>
          <p:cNvGrpSpPr/>
          <p:nvPr/>
        </p:nvGrpSpPr>
        <p:grpSpPr>
          <a:xfrm>
            <a:off x="3364057" y="1532569"/>
            <a:ext cx="1735200" cy="235175"/>
            <a:chOff x="0" y="-19050"/>
            <a:chExt cx="2313600" cy="313567"/>
          </a:xfrm>
        </p:grpSpPr>
        <p:sp>
          <p:nvSpPr>
            <p:cNvPr id="310" name="Google Shape;310;g36aba0adeac_0_141"/>
            <p:cNvSpPr txBox="1"/>
            <p:nvPr/>
          </p:nvSpPr>
          <p:spPr>
            <a:xfrm>
              <a:off x="0" y="109717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9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Pérez Zeledón, Costa Rica</a:t>
              </a:r>
              <a:endParaRPr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g36aba0adeac_0_14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>
                  <a:solidFill>
                    <a:srgbClr val="41138D"/>
                  </a:solidFill>
                </a:rPr>
                <a:t>Ubicación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2" name="Google Shape;312;g36aba0adeac_0_141"/>
          <p:cNvGrpSpPr/>
          <p:nvPr/>
        </p:nvGrpSpPr>
        <p:grpSpPr>
          <a:xfrm>
            <a:off x="3364057" y="1864888"/>
            <a:ext cx="1735200" cy="235175"/>
            <a:chOff x="0" y="-19050"/>
            <a:chExt cx="2313600" cy="313567"/>
          </a:xfrm>
        </p:grpSpPr>
        <p:sp>
          <p:nvSpPr>
            <p:cNvPr id="313" name="Google Shape;313;g36aba0adeac_0_141"/>
            <p:cNvSpPr txBox="1"/>
            <p:nvPr/>
          </p:nvSpPr>
          <p:spPr>
            <a:xfrm>
              <a:off x="0" y="109717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9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Fundado en 2024</a:t>
              </a:r>
              <a:endParaRPr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g36aba0adeac_0_14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>
                  <a:solidFill>
                    <a:srgbClr val="41138D"/>
                  </a:solidFill>
                </a:rPr>
                <a:t>Año de fundación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5" name="Google Shape;315;g36aba0adeac_0_141"/>
          <p:cNvGrpSpPr/>
          <p:nvPr/>
        </p:nvGrpSpPr>
        <p:grpSpPr>
          <a:xfrm>
            <a:off x="3364057" y="2200933"/>
            <a:ext cx="1735200" cy="235175"/>
            <a:chOff x="0" y="-19050"/>
            <a:chExt cx="2313600" cy="313567"/>
          </a:xfrm>
        </p:grpSpPr>
        <p:sp>
          <p:nvSpPr>
            <p:cNvPr id="316" name="Google Shape;316;g36aba0adeac_0_141"/>
            <p:cNvSpPr txBox="1"/>
            <p:nvPr/>
          </p:nvSpPr>
          <p:spPr>
            <a:xfrm>
              <a:off x="0" y="109717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9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Transporte</a:t>
              </a:r>
              <a:endParaRPr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g36aba0adeac_0_14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Sector</a:t>
              </a:r>
              <a:endParaRPr sz="7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8" name="Google Shape;318;g36aba0adeac_0_141"/>
          <p:cNvGrpSpPr/>
          <p:nvPr/>
        </p:nvGrpSpPr>
        <p:grpSpPr>
          <a:xfrm>
            <a:off x="3364057" y="2536977"/>
            <a:ext cx="1886850" cy="246599"/>
            <a:chOff x="0" y="-19050"/>
            <a:chExt cx="2515800" cy="328798"/>
          </a:xfrm>
        </p:grpSpPr>
        <p:sp>
          <p:nvSpPr>
            <p:cNvPr id="319" name="Google Shape;319;g36aba0adeac_0_141"/>
            <p:cNvSpPr txBox="1"/>
            <p:nvPr/>
          </p:nvSpPr>
          <p:spPr>
            <a:xfrm>
              <a:off x="0" y="124948"/>
              <a:ext cx="2515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/>
                <a:buNone/>
              </a:pPr>
              <a:r>
                <a:rPr lang="en-US" sz="900" b="0" i="0" u="sng" strike="noStrike" cap="none">
                  <a:solidFill>
                    <a:schemeClr val="hlink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  <a:hlinkClick r:id="rId2"/>
                </a:rPr>
                <a:t>https://impaqcostarica.com/</a:t>
              </a:r>
              <a:r>
                <a:rPr lang="en-US" sz="9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(pronto)</a:t>
              </a:r>
              <a:endPara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g36aba0adeac_0_141"/>
            <p:cNvSpPr txBox="1"/>
            <p:nvPr/>
          </p:nvSpPr>
          <p:spPr>
            <a:xfrm>
              <a:off x="0" y="-19050"/>
              <a:ext cx="25158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>
                  <a:solidFill>
                    <a:srgbClr val="41138D"/>
                  </a:solidFill>
                </a:rPr>
                <a:t>Sitio web </a:t>
              </a: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(enlace)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1" name="Google Shape;321;g36aba0adeac_0_141"/>
          <p:cNvGrpSpPr/>
          <p:nvPr/>
        </p:nvGrpSpPr>
        <p:grpSpPr>
          <a:xfrm>
            <a:off x="5250842" y="1528843"/>
            <a:ext cx="1735200" cy="235175"/>
            <a:chOff x="0" y="-19050"/>
            <a:chExt cx="2313600" cy="313567"/>
          </a:xfrm>
        </p:grpSpPr>
        <p:sp>
          <p:nvSpPr>
            <p:cNvPr id="322" name="Google Shape;322;g36aba0adeac_0_141"/>
            <p:cNvSpPr txBox="1"/>
            <p:nvPr/>
          </p:nvSpPr>
          <p:spPr>
            <a:xfrm>
              <a:off x="0" y="109717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9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 FTEs: 50% women</a:t>
              </a:r>
              <a:endParaRPr sz="13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g36aba0adeac_0_14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>
                  <a:solidFill>
                    <a:srgbClr val="41138D"/>
                  </a:solidFill>
                </a:rPr>
                <a:t>Empleados tiempo completo </a:t>
              </a: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(FTEs)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4" name="Google Shape;324;g36aba0adeac_0_141"/>
          <p:cNvGrpSpPr/>
          <p:nvPr/>
        </p:nvGrpSpPr>
        <p:grpSpPr>
          <a:xfrm>
            <a:off x="5250842" y="1864888"/>
            <a:ext cx="1735200" cy="235175"/>
            <a:chOff x="0" y="-19050"/>
            <a:chExt cx="2313600" cy="313567"/>
          </a:xfrm>
        </p:grpSpPr>
        <p:sp>
          <p:nvSpPr>
            <p:cNvPr id="325" name="Google Shape;325;g36aba0adeac_0_141"/>
            <p:cNvSpPr txBox="1"/>
            <p:nvPr/>
          </p:nvSpPr>
          <p:spPr>
            <a:xfrm>
              <a:off x="0" y="109717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9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15,000 EUROS</a:t>
              </a:r>
              <a:endParaRPr sz="13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g36aba0adeac_0_14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Finciamiento hasta la fecha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7" name="Google Shape;327;g36aba0adeac_0_141"/>
          <p:cNvGrpSpPr/>
          <p:nvPr/>
        </p:nvGrpSpPr>
        <p:grpSpPr>
          <a:xfrm>
            <a:off x="5250842" y="2200933"/>
            <a:ext cx="1735200" cy="235175"/>
            <a:chOff x="0" y="-19050"/>
            <a:chExt cx="2313600" cy="313567"/>
          </a:xfrm>
        </p:grpSpPr>
        <p:sp>
          <p:nvSpPr>
            <p:cNvPr id="328" name="Google Shape;328;g36aba0adeac_0_141"/>
            <p:cNvSpPr txBox="1"/>
            <p:nvPr/>
          </p:nvSpPr>
          <p:spPr>
            <a:xfrm>
              <a:off x="0" y="109717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n-US" sz="900" b="1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$100</a:t>
              </a:r>
              <a:r>
                <a:rPr lang="en-US" sz="900" b="1">
                  <a:solidFill>
                    <a:srgbClr val="063B26"/>
                  </a:solidFill>
                </a:rPr>
                <a:t>,000</a:t>
              </a:r>
              <a:endParaRPr sz="13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g36aba0adeac_0_14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>
                  <a:solidFill>
                    <a:srgbClr val="41138D"/>
                  </a:solidFill>
                </a:rPr>
                <a:t>Necesidad de financiamiento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0" name="Google Shape;330;g36aba0adeac_0_141"/>
          <p:cNvSpPr txBox="1"/>
          <p:nvPr/>
        </p:nvSpPr>
        <p:spPr>
          <a:xfrm>
            <a:off x="438800" y="3674150"/>
            <a:ext cx="2663100" cy="1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ImPAQ™ </a:t>
            </a:r>
            <a:r>
              <a:rPr lang="en-US" sz="700">
                <a:solidFill>
                  <a:schemeClr val="dk1"/>
                </a:solidFill>
              </a:rPr>
              <a:t>se dirige a habitantes urbanos (25-55 años, inicialmente en EE. UU. y Europa) que buscan movilidad personal eficiente y sostenible. Es ideal para ciudades congestionadas, problemas de estacionamiento o quienes prefieren opciones ecológicas. Su diseño compacto atrae por practicidad y ahorro de espacio en sus</a:t>
            </a:r>
            <a:r>
              <a:rPr lang="en-US" sz="700"/>
              <a:t> cocheras, apartamentos o lugares de trabajo.</a:t>
            </a:r>
            <a:r>
              <a:rPr lang="en-US" sz="700">
                <a:solidFill>
                  <a:schemeClr val="dk1"/>
                </a:solidFill>
              </a:rPr>
              <a:t>. Familias pueden usarlo para recorridos cortos; sus 25 kg de capacidad son perfectos para mandados o pequeñas cargas. ImPAQ™ es una alternativa inteligente y versátil al auto convencional para diversas necesidades urbanas.</a:t>
            </a:r>
            <a:endParaRPr sz="7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>
                <a:solidFill>
                  <a:schemeClr val="dk1"/>
                </a:solidFill>
              </a:rPr>
              <a:t>Además del uso personal,</a:t>
            </a:r>
            <a:r>
              <a:rPr lang="en-US" sz="700" b="1">
                <a:solidFill>
                  <a:schemeClr val="dk1"/>
                </a:solidFill>
              </a:rPr>
              <a:t> ImPAQ™</a:t>
            </a:r>
            <a:r>
              <a:rPr lang="en-US" sz="700">
                <a:solidFill>
                  <a:schemeClr val="dk1"/>
                </a:solidFill>
              </a:rPr>
              <a:t> tiene potencial en el </a:t>
            </a:r>
            <a:r>
              <a:rPr lang="en-US" sz="700" b="1">
                <a:solidFill>
                  <a:schemeClr val="dk1"/>
                </a:solidFill>
              </a:rPr>
              <a:t>turismo sostenible</a:t>
            </a:r>
            <a:r>
              <a:rPr lang="en-US" sz="700">
                <a:solidFill>
                  <a:schemeClr val="dk1"/>
                </a:solidFill>
              </a:rPr>
              <a:t>, </a:t>
            </a:r>
            <a:r>
              <a:rPr lang="en-US" sz="700" b="1">
                <a:solidFill>
                  <a:schemeClr val="dk1"/>
                </a:solidFill>
              </a:rPr>
              <a:t>transporte compartido</a:t>
            </a:r>
            <a:r>
              <a:rPr lang="en-US" sz="700">
                <a:solidFill>
                  <a:schemeClr val="dk1"/>
                </a:solidFill>
              </a:rPr>
              <a:t> (micro-movilidad, última milla) y el </a:t>
            </a:r>
            <a:r>
              <a:rPr lang="en-US" sz="700" b="1">
                <a:solidFill>
                  <a:schemeClr val="dk1"/>
                </a:solidFill>
              </a:rPr>
              <a:t>ámbito comercial</a:t>
            </a:r>
            <a:r>
              <a:rPr lang="en-US" sz="700">
                <a:solidFill>
                  <a:schemeClr val="dk1"/>
                </a:solidFill>
              </a:rPr>
              <a:t> (entregas, servicios técnicos), segmentos que exploraremos a fondo posteriormente.</a:t>
            </a:r>
            <a:endParaRPr sz="600" b="1">
              <a:solidFill>
                <a:schemeClr val="dk1"/>
              </a:solidFill>
            </a:endParaRPr>
          </a:p>
        </p:txBody>
      </p:sp>
      <p:sp>
        <p:nvSpPr>
          <p:cNvPr id="331" name="Google Shape;331;g36aba0adeac_0_141"/>
          <p:cNvSpPr txBox="1"/>
          <p:nvPr/>
        </p:nvSpPr>
        <p:spPr>
          <a:xfrm>
            <a:off x="374900" y="6124950"/>
            <a:ext cx="27642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/>
              <a:t>I</a:t>
            </a:r>
            <a:r>
              <a:rPr lang="en-US" sz="700" b="1"/>
              <a:t>mPAQ™</a:t>
            </a:r>
            <a:r>
              <a:rPr lang="en-US" sz="700"/>
              <a:t> revoluciona la movilidad urbana con impacto ambiental: cada unidad reduce 9.3 toneladas de CO2 equivalente (vs. auto a gasolina/50.000km, validado por CIF) y elimina emisiones de COV durante la producción. Fabricado en una zona rural de Costa Rica, ImPAQ™ genera empleo, priorizando la contratación femenina. Nuestro compromiso con la equidad de género e inclusión social se refleja en políticas explícitas y en la composición de nuestro equipo: fundadores mixtos (hombre y mujer) y un operativo con más del 50% de participación femenina. Fomentamos el desarrollo local, con un compromiso ASG integral, ético y transparente en toda nuestra cadena de valor.</a:t>
            </a:r>
            <a:endParaRPr sz="700"/>
          </a:p>
        </p:txBody>
      </p:sp>
      <p:sp>
        <p:nvSpPr>
          <p:cNvPr id="332" name="Google Shape;332;g36aba0adeac_0_141"/>
          <p:cNvSpPr txBox="1"/>
          <p:nvPr/>
        </p:nvSpPr>
        <p:spPr>
          <a:xfrm>
            <a:off x="3651250" y="3674153"/>
            <a:ext cx="3439800" cy="4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I</a:t>
            </a:r>
            <a:r>
              <a:rPr lang="en-US" sz="700" b="1">
                <a:solidFill>
                  <a:schemeClr val="dk1"/>
                </a:solidFill>
              </a:rPr>
              <a:t>mPAQ™</a:t>
            </a:r>
            <a:r>
              <a:rPr lang="en-US" sz="700">
                <a:solidFill>
                  <a:schemeClr val="dk1"/>
                </a:solidFill>
              </a:rPr>
              <a:t> adopta un modelo de negocio híbrido y escalable, comenzando con ventas directas al cliente (B2C). Nuestro lanzamiento oficial está previsto para noviembre de 2025 en Indiegogo.com, una plataforma ideal para captar a los primeros adoptantes. Con un precio inicial por debajo de los $10,000, ImPAQ™ compite con alternativas no plegables. Posteriormente, las ventas se ampliarán a través de Indiegogo InDemand, Kickstarter y Fulfillment by Amazon, garantizando una entrega global eficiente.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Estimamos un mercado obtenible para nuestro</a:t>
            </a:r>
            <a:endParaRPr sz="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 b="1">
                <a:solidFill>
                  <a:schemeClr val="dk1"/>
                </a:solidFill>
              </a:rPr>
              <a:t>microauto plegable de más de 100 millones de </a:t>
            </a:r>
            <a:br>
              <a:rPr lang="en-US" sz="700" b="1">
                <a:solidFill>
                  <a:schemeClr val="dk1"/>
                </a:solidFill>
              </a:rPr>
            </a:br>
            <a:r>
              <a:rPr lang="en-US" sz="700" b="1">
                <a:solidFill>
                  <a:schemeClr val="dk1"/>
                </a:solidFill>
              </a:rPr>
              <a:t>dólares para 2030. Nuestro objetivo es capturar el 0.5%</a:t>
            </a:r>
            <a:br>
              <a:rPr lang="en-US" sz="700" b="1">
                <a:solidFill>
                  <a:schemeClr val="dk1"/>
                </a:solidFill>
              </a:rPr>
            </a:br>
            <a:r>
              <a:rPr lang="en-US" sz="700" b="1">
                <a:solidFill>
                  <a:schemeClr val="dk1"/>
                </a:solidFill>
              </a:rPr>
              <a:t>del mercado de microautos con ImPAQ™.</a:t>
            </a:r>
            <a:endParaRPr sz="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500" b="1">
                <a:solidFill>
                  <a:schemeClr val="dk1"/>
                </a:solidFill>
              </a:rPr>
              <a:t> </a:t>
            </a:r>
            <a:r>
              <a:rPr lang="en-US" sz="700">
                <a:solidFill>
                  <a:schemeClr val="dk1"/>
                </a:solidFill>
              </a:rPr>
              <a:t>A largo plazo, ofreceremos franquicias para escalar la </a:t>
            </a:r>
            <a:br>
              <a:rPr lang="en-US" sz="700">
                <a:solidFill>
                  <a:schemeClr val="dk1"/>
                </a:solidFill>
              </a:rPr>
            </a:br>
            <a:r>
              <a:rPr lang="en-US" sz="700">
                <a:solidFill>
                  <a:schemeClr val="dk1"/>
                </a:solidFill>
              </a:rPr>
              <a:t>producción, distribución y atención al cliente en mercados globales con una inversión mínima, consolidando a ImPAQ™ como líder en movilidad sostenible. 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>
                <a:solidFill>
                  <a:schemeClr val="dk1"/>
                </a:solidFill>
              </a:rPr>
              <a:t>El mercado de las bicicletas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>
                <a:solidFill>
                  <a:schemeClr val="dk1"/>
                </a:solidFill>
              </a:rPr>
              <a:t> y microautos eléctricos 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>
                <a:solidFill>
                  <a:schemeClr val="dk1"/>
                </a:solidFill>
              </a:rPr>
              <a:t>está en crecimiento. Las bicicletas </a:t>
            </a:r>
            <a:br>
              <a:rPr lang="en-US" sz="700">
                <a:solidFill>
                  <a:schemeClr val="dk1"/>
                </a:solidFill>
              </a:rPr>
            </a:br>
            <a:r>
              <a:rPr lang="en-US" sz="700">
                <a:solidFill>
                  <a:schemeClr val="dk1"/>
                </a:solidFill>
              </a:rPr>
              <a:t>eléctricas alcanzarán $146.89 </a:t>
            </a:r>
            <a:br>
              <a:rPr lang="en-US" sz="700">
                <a:solidFill>
                  <a:schemeClr val="dk1"/>
                </a:solidFill>
              </a:rPr>
            </a:br>
            <a:r>
              <a:rPr lang="en-US" sz="700">
                <a:solidFill>
                  <a:schemeClr val="dk1"/>
                </a:solidFill>
              </a:rPr>
              <a:t>millones en ventas en 2031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>
                <a:solidFill>
                  <a:schemeClr val="dk1"/>
                </a:solidFill>
              </a:rPr>
              <a:t>con un crecimiento anual 14.9%. </a:t>
            </a:r>
            <a:endParaRPr sz="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700">
                <a:solidFill>
                  <a:schemeClr val="dk1"/>
                </a:solidFill>
              </a:rPr>
              <a:t>Los microautos se proyecta que</a:t>
            </a:r>
            <a:br>
              <a:rPr lang="en-US" sz="700">
                <a:solidFill>
                  <a:schemeClr val="dk1"/>
                </a:solidFill>
              </a:rPr>
            </a:br>
            <a:r>
              <a:rPr lang="en-US" sz="700">
                <a:solidFill>
                  <a:schemeClr val="dk1"/>
                </a:solidFill>
              </a:rPr>
              <a:t> alcancen </a:t>
            </a:r>
            <a:r>
              <a:rPr lang="en-US" sz="700" b="1">
                <a:solidFill>
                  <a:schemeClr val="dk1"/>
                </a:solidFill>
              </a:rPr>
              <a:t>$24.3 mil millones en</a:t>
            </a:r>
            <a:br>
              <a:rPr lang="en-US" sz="700" b="1">
                <a:solidFill>
                  <a:schemeClr val="dk1"/>
                </a:solidFill>
              </a:rPr>
            </a:br>
            <a:r>
              <a:rPr lang="en-US" sz="700" b="1">
                <a:solidFill>
                  <a:schemeClr val="dk1"/>
                </a:solidFill>
              </a:rPr>
              <a:t> ventas en 2031</a:t>
            </a:r>
            <a:r>
              <a:rPr lang="en-US" sz="700">
                <a:solidFill>
                  <a:schemeClr val="dk1"/>
                </a:solidFill>
              </a:rPr>
              <a:t>, con un crecimiento </a:t>
            </a:r>
            <a:br>
              <a:rPr lang="en-US" sz="700">
                <a:solidFill>
                  <a:schemeClr val="dk1"/>
                </a:solidFill>
              </a:rPr>
            </a:br>
            <a:r>
              <a:rPr lang="en-US" sz="700">
                <a:solidFill>
                  <a:schemeClr val="dk1"/>
                </a:solidFill>
              </a:rPr>
              <a:t>anual del </a:t>
            </a:r>
            <a:r>
              <a:rPr lang="en-US" sz="700" b="1">
                <a:solidFill>
                  <a:schemeClr val="dk1"/>
                </a:solidFill>
              </a:rPr>
              <a:t>10.8%</a:t>
            </a:r>
            <a:r>
              <a:rPr lang="en-US" sz="700">
                <a:solidFill>
                  <a:schemeClr val="dk1"/>
                </a:solidFill>
              </a:rPr>
              <a:t>.</a:t>
            </a:r>
            <a:endParaRPr sz="1000" b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8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800" b="1">
                <a:solidFill>
                  <a:schemeClr val="dk1"/>
                </a:solidFill>
              </a:rPr>
              <a:t>La micromovilidad es una tendencia IMPARABLE </a:t>
            </a:r>
            <a:endParaRPr sz="8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800" b="1">
                <a:solidFill>
                  <a:schemeClr val="dk1"/>
                </a:solidFill>
              </a:rPr>
              <a:t>con grandes oportunidades para </a:t>
            </a:r>
            <a:r>
              <a:rPr lang="en-US" sz="800" b="1">
                <a:solidFill>
                  <a:schemeClr val="dk1"/>
                </a:solidFill>
              </a:rPr>
              <a:t>ImPAQ™</a:t>
            </a:r>
            <a:endParaRPr sz="600">
              <a:solidFill>
                <a:schemeClr val="dk1"/>
              </a:solidFill>
            </a:endParaRPr>
          </a:p>
        </p:txBody>
      </p:sp>
      <p:sp>
        <p:nvSpPr>
          <p:cNvPr id="333" name="Google Shape;333;g36aba0adeac_0_141"/>
          <p:cNvSpPr txBox="1"/>
          <p:nvPr/>
        </p:nvSpPr>
        <p:spPr>
          <a:xfrm>
            <a:off x="610850" y="8646325"/>
            <a:ext cx="23562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 panose="020B0604020202020204"/>
              <a:buNone/>
            </a:pPr>
            <a:r>
              <a:rPr lang="en-US" sz="900" b="1">
                <a:solidFill>
                  <a:srgbClr val="063B26"/>
                </a:solidFill>
              </a:rPr>
              <a:t>I</a:t>
            </a:r>
            <a:r>
              <a:rPr lang="en-US" sz="800" b="1">
                <a:solidFill>
                  <a:srgbClr val="063B26"/>
                </a:solidFill>
              </a:rPr>
              <a:t>mPAQ™:  </a:t>
            </a:r>
            <a:r>
              <a:rPr lang="en-US" sz="800">
                <a:solidFill>
                  <a:srgbClr val="063B26"/>
                </a:solidFill>
              </a:rPr>
              <a:t>B</a:t>
            </a:r>
            <a:r>
              <a:rPr lang="en-US" sz="800">
                <a:solidFill>
                  <a:srgbClr val="063B26"/>
                </a:solidFill>
              </a:rPr>
              <a:t>us</a:t>
            </a:r>
            <a:r>
              <a:rPr lang="en-US" sz="800">
                <a:solidFill>
                  <a:srgbClr val="063B26"/>
                </a:solidFill>
              </a:rPr>
              <a:t>camos</a:t>
            </a:r>
            <a:r>
              <a:rPr lang="en-US" sz="800">
                <a:solidFill>
                  <a:srgbClr val="063B26"/>
                </a:solidFill>
              </a:rPr>
              <a:t> </a:t>
            </a:r>
            <a:r>
              <a:rPr lang="en-US" sz="800">
                <a:solidFill>
                  <a:srgbClr val="063B26"/>
                </a:solidFill>
              </a:rPr>
              <a:t>$100,000 de financiamiento, que se distribuirán de la siguiente manera: 15% para la ampliación de 20 metros cuadrados al taller para áreas de baño y pintura, 15% para maquinaria de planta, 30% para capital de trabajo, 30% para mercadeo, 5% para gastos legales y licencias, y 5% para costos administrativos.</a:t>
            </a:r>
            <a:endParaRPr sz="1000" i="0" u="none" strike="noStrike" cap="none">
              <a:solidFill>
                <a:srgbClr val="063B26"/>
              </a:solidFill>
            </a:endParaRPr>
          </a:p>
        </p:txBody>
      </p:sp>
      <p:grpSp>
        <p:nvGrpSpPr>
          <p:cNvPr id="334" name="Google Shape;334;g36aba0adeac_0_141"/>
          <p:cNvGrpSpPr/>
          <p:nvPr/>
        </p:nvGrpSpPr>
        <p:grpSpPr>
          <a:xfrm>
            <a:off x="2386775" y="10035945"/>
            <a:ext cx="2515725" cy="246599"/>
            <a:chOff x="0" y="-19050"/>
            <a:chExt cx="3354300" cy="328798"/>
          </a:xfrm>
        </p:grpSpPr>
        <p:sp>
          <p:nvSpPr>
            <p:cNvPr id="335" name="Google Shape;335;g36aba0adeac_0_141"/>
            <p:cNvSpPr txBox="1"/>
            <p:nvPr/>
          </p:nvSpPr>
          <p:spPr>
            <a:xfrm>
              <a:off x="0" y="124948"/>
              <a:ext cx="3354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/>
                <a:buNone/>
              </a:pPr>
              <a:r>
                <a:rPr lang="en-US" sz="900" i="0" u="none" strike="noStrike" cap="none">
                  <a:solidFill>
                    <a:srgbClr val="000000"/>
                  </a:solidFill>
                </a:rPr>
                <a:t>jesseblenn@davincicostarica.com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g36aba0adeac_0_141"/>
            <p:cNvSpPr txBox="1"/>
            <p:nvPr/>
          </p:nvSpPr>
          <p:spPr>
            <a:xfrm>
              <a:off x="0" y="-19050"/>
              <a:ext cx="33543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Correo: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g36aba0adeac_0_141"/>
          <p:cNvGrpSpPr/>
          <p:nvPr/>
        </p:nvGrpSpPr>
        <p:grpSpPr>
          <a:xfrm>
            <a:off x="494769" y="10035945"/>
            <a:ext cx="1735200" cy="246599"/>
            <a:chOff x="0" y="-19050"/>
            <a:chExt cx="2313600" cy="328798"/>
          </a:xfrm>
        </p:grpSpPr>
        <p:sp>
          <p:nvSpPr>
            <p:cNvPr id="338" name="Google Shape;338;g36aba0adeac_0_141"/>
            <p:cNvSpPr txBox="1"/>
            <p:nvPr/>
          </p:nvSpPr>
          <p:spPr>
            <a:xfrm>
              <a:off x="0" y="124948"/>
              <a:ext cx="2313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/>
                <a:buNone/>
              </a:pPr>
              <a:r>
                <a:rPr lang="en-US" sz="900" b="0" i="0" u="none" strike="noStrike" cap="none">
                  <a:solidFill>
                    <a:srgbClr val="063B2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Jesse Blenn  +506-8372-4113 </a:t>
              </a:r>
              <a:endParaRPr sz="900" b="0" i="0" u="none" strike="noStrike" cap="none">
                <a:solidFill>
                  <a:srgbClr val="063B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g36aba0adeac_0_141"/>
            <p:cNvSpPr txBox="1"/>
            <p:nvPr/>
          </p:nvSpPr>
          <p:spPr>
            <a:xfrm>
              <a:off x="0" y="-19050"/>
              <a:ext cx="2313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>
                  <a:solidFill>
                    <a:srgbClr val="41138D"/>
                  </a:solidFill>
                </a:rPr>
                <a:t>Contacto: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0" name="Google Shape;340;g36aba0adeac_0_141"/>
          <p:cNvGrpSpPr/>
          <p:nvPr/>
        </p:nvGrpSpPr>
        <p:grpSpPr>
          <a:xfrm>
            <a:off x="4725824" y="10035950"/>
            <a:ext cx="2604203" cy="231074"/>
            <a:chOff x="0" y="-19050"/>
            <a:chExt cx="3068100" cy="308098"/>
          </a:xfrm>
        </p:grpSpPr>
        <p:sp>
          <p:nvSpPr>
            <p:cNvPr id="341" name="Google Shape;341;g36aba0adeac_0_141"/>
            <p:cNvSpPr txBox="1"/>
            <p:nvPr/>
          </p:nvSpPr>
          <p:spPr>
            <a:xfrm>
              <a:off x="0" y="124948"/>
              <a:ext cx="3068100" cy="16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/>
                <a:buNone/>
              </a:pPr>
              <a:r>
                <a:rPr lang="en-US" sz="800"/>
                <a:t>https://www.linkedin.com/in/--impaq-folding-microcars/</a:t>
              </a:r>
              <a:endPara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g36aba0adeac_0_141"/>
            <p:cNvSpPr txBox="1"/>
            <p:nvPr/>
          </p:nvSpPr>
          <p:spPr>
            <a:xfrm>
              <a:off x="0" y="-19050"/>
              <a:ext cx="30681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700" b="1" i="0" u="none" strike="noStrike" cap="none">
                  <a:solidFill>
                    <a:srgbClr val="41138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LinkedIn:</a:t>
              </a: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3" name="Google Shape;343;g36aba0adeac_0_141"/>
          <p:cNvSpPr txBox="1"/>
          <p:nvPr/>
        </p:nvSpPr>
        <p:spPr>
          <a:xfrm>
            <a:off x="3364125" y="9192175"/>
            <a:ext cx="1886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"/>
              <a:buFont typeface="Arial" panose="020B0604020202020204"/>
              <a:buNone/>
            </a:pPr>
            <a:r>
              <a:rPr lang="en-US" sz="500" b="1">
                <a:solidFill>
                  <a:schemeClr val="dk1"/>
                </a:solidFill>
              </a:rPr>
              <a:t>Jesse Blenn Miller</a:t>
            </a:r>
            <a:r>
              <a:rPr lang="en-US" sz="500">
                <a:solidFill>
                  <a:schemeClr val="dk1"/>
                </a:solidFill>
              </a:rPr>
              <a:t> </a:t>
            </a:r>
            <a:endParaRPr sz="5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"/>
              <a:buFont typeface="Arial" panose="020B0604020202020204"/>
              <a:buNone/>
            </a:pPr>
            <a:r>
              <a:rPr lang="en-US" sz="500">
                <a:solidFill>
                  <a:schemeClr val="dk1"/>
                </a:solidFill>
              </a:rPr>
              <a:t>Mecánico de Aviación  FAA </a:t>
            </a:r>
            <a:endParaRPr sz="5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"/>
              <a:buFont typeface="Arial" panose="020B0604020202020204"/>
              <a:buNone/>
            </a:pPr>
            <a:r>
              <a:rPr lang="en-US" sz="500">
                <a:solidFill>
                  <a:schemeClr val="dk1"/>
                </a:solidFill>
              </a:rPr>
              <a:t>Lic. en Administración de Empresas </a:t>
            </a:r>
            <a:endParaRPr sz="5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"/>
              <a:buFont typeface="Arial" panose="020B0604020202020204"/>
              <a:buNone/>
            </a:pPr>
            <a:r>
              <a:rPr lang="en-US" sz="500">
                <a:solidFill>
                  <a:schemeClr val="dk1"/>
                </a:solidFill>
              </a:rPr>
              <a:t>50 años de experiencia como mecánico, </a:t>
            </a:r>
            <a:br>
              <a:rPr lang="en-US" sz="500">
                <a:solidFill>
                  <a:schemeClr val="dk1"/>
                </a:solidFill>
              </a:rPr>
            </a:br>
            <a:r>
              <a:rPr lang="en-US" sz="500">
                <a:solidFill>
                  <a:schemeClr val="dk1"/>
                </a:solidFill>
              </a:rPr>
              <a:t>diseñador y constructor</a:t>
            </a:r>
            <a:endParaRPr sz="4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"/>
              <a:buFont typeface="Arial" panose="020B0604020202020204"/>
              <a:buNone/>
            </a:pPr>
            <a:endParaRPr sz="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"/>
              <a:buFont typeface="Arial" panose="020B0604020202020204"/>
              <a:buNone/>
            </a:pPr>
            <a:r>
              <a:rPr lang="en-US" sz="500" b="1">
                <a:solidFill>
                  <a:schemeClr val="dk1"/>
                </a:solidFill>
              </a:rPr>
              <a:t>           El inventor y visionario que rediseña el transporte</a:t>
            </a:r>
            <a:r>
              <a:rPr lang="en-US" sz="600" b="1">
                <a:solidFill>
                  <a:schemeClr val="dk1"/>
                </a:solidFill>
              </a:rPr>
              <a:t> </a:t>
            </a:r>
            <a:endParaRPr sz="200">
              <a:solidFill>
                <a:schemeClr val="dk1"/>
              </a:solidFill>
            </a:endParaRPr>
          </a:p>
        </p:txBody>
      </p:sp>
      <p:sp>
        <p:nvSpPr>
          <p:cNvPr id="344" name="Google Shape;344;g36aba0adeac_0_141"/>
          <p:cNvSpPr txBox="1"/>
          <p:nvPr/>
        </p:nvSpPr>
        <p:spPr>
          <a:xfrm>
            <a:off x="5291900" y="9217725"/>
            <a:ext cx="2082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 panose="020B0604020202020204"/>
              <a:buNone/>
            </a:pPr>
            <a:r>
              <a:rPr lang="en-US" sz="500" b="1">
                <a:solidFill>
                  <a:schemeClr val="dk1"/>
                </a:solidFill>
              </a:rPr>
              <a:t>Matilde Gutiérrez Martínez</a:t>
            </a:r>
            <a:br>
              <a:rPr lang="en-US" sz="500" b="1">
                <a:solidFill>
                  <a:schemeClr val="dk1"/>
                </a:solidFill>
              </a:rPr>
            </a:br>
            <a:r>
              <a:rPr lang="en-US" sz="500">
                <a:solidFill>
                  <a:schemeClr val="dk1"/>
                </a:solidFill>
              </a:rPr>
              <a:t>Licda. en Comunicación Social y Mercadeo </a:t>
            </a:r>
            <a:endParaRPr sz="5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 panose="020B0604020202020204"/>
              <a:buNone/>
            </a:pPr>
            <a:r>
              <a:rPr lang="en-US" sz="500">
                <a:solidFill>
                  <a:schemeClr val="dk1"/>
                </a:solidFill>
              </a:rPr>
              <a:t>Emprendedora en proyectos de </a:t>
            </a:r>
            <a:br>
              <a:rPr lang="en-US" sz="500">
                <a:solidFill>
                  <a:schemeClr val="dk1"/>
                </a:solidFill>
              </a:rPr>
            </a:br>
            <a:r>
              <a:rPr lang="en-US" sz="500">
                <a:solidFill>
                  <a:schemeClr val="dk1"/>
                </a:solidFill>
              </a:rPr>
              <a:t>bienes raíces y agrohomeopatía </a:t>
            </a:r>
            <a:endParaRPr sz="5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 panose="020B0604020202020204"/>
              <a:buNone/>
            </a:pPr>
            <a:endParaRPr sz="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500" b="1">
                <a:solidFill>
                  <a:schemeClr val="dk1"/>
                </a:solidFill>
              </a:rPr>
              <a:t>Con la sostenibilidad y el impacto social como su motor.</a:t>
            </a:r>
            <a:endParaRPr sz="500">
              <a:solidFill>
                <a:schemeClr val="dk1"/>
              </a:solidFill>
            </a:endParaRPr>
          </a:p>
        </p:txBody>
      </p:sp>
      <p:sp>
        <p:nvSpPr>
          <p:cNvPr id="345" name="Google Shape;345;g36aba0adeac_0_141"/>
          <p:cNvSpPr txBox="1"/>
          <p:nvPr/>
        </p:nvSpPr>
        <p:spPr>
          <a:xfrm>
            <a:off x="4619000" y="8668800"/>
            <a:ext cx="5904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</a:pPr>
            <a:r>
              <a:rPr lang="en-US" sz="700" b="1" i="0" u="none" strike="noStrike" cap="none">
                <a:solidFill>
                  <a:srgbClr val="41138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Founder</a:t>
            </a:r>
            <a:br>
              <a:rPr lang="en-US" sz="700" b="1" i="0" u="none" strike="noStrike" cap="none">
                <a:solidFill>
                  <a:srgbClr val="41138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700" b="1" i="0" u="none" strike="noStrike" cap="none">
                <a:solidFill>
                  <a:srgbClr val="41138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CEO/</a:t>
            </a:r>
            <a:r>
              <a:rPr lang="en-US" sz="700" b="1">
                <a:solidFill>
                  <a:srgbClr val="41138D"/>
                </a:solidFill>
              </a:rPr>
              <a:t>CTO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6" name="Google Shape;346;g36aba0adeac_0_141"/>
          <p:cNvSpPr txBox="1"/>
          <p:nvPr/>
        </p:nvSpPr>
        <p:spPr>
          <a:xfrm>
            <a:off x="5490475" y="8682716"/>
            <a:ext cx="6168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 panose="020B0604020202020204"/>
              <a:buNone/>
            </a:pPr>
            <a:r>
              <a:rPr lang="en-US" sz="700" b="1" i="0" u="none" strike="noStrike" cap="none">
                <a:solidFill>
                  <a:srgbClr val="41138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Co-Founder</a:t>
            </a:r>
            <a:br>
              <a:rPr lang="en-US" sz="700" b="1" i="0" u="none" strike="noStrike" cap="none">
                <a:solidFill>
                  <a:srgbClr val="41138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700" b="1">
                <a:solidFill>
                  <a:srgbClr val="41138D"/>
                </a:solidFill>
              </a:rPr>
              <a:t>CMO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7" name="Google Shape;347;g36aba0adeac_0_141" title="LOGO IMPAQ JPG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4900" y="81020"/>
            <a:ext cx="1520400" cy="84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36aba0adeac_0_14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6148550" y="8519577"/>
            <a:ext cx="453968" cy="61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6aba0adeac_0_141"/>
          <p:cNvPicPr preferRelativeResize="0"/>
          <p:nvPr/>
        </p:nvPicPr>
        <p:blipFill rotWithShape="1">
          <a:blip r:embed="rId5"/>
          <a:srcRect l="12496" r="12134"/>
          <a:stretch>
            <a:fillRect/>
          </a:stretch>
        </p:blipFill>
        <p:spPr>
          <a:xfrm>
            <a:off x="4120575" y="8506799"/>
            <a:ext cx="498425" cy="6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36aba0adeac_0_141" title="IMPAQ DE FRENTE.jpg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159550" y="6180121"/>
            <a:ext cx="947726" cy="101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36aba0adeac_0_141" title="IMPAQ LATERAL BAJA RESOLUCION.jpg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237088" y="4501713"/>
            <a:ext cx="1054822" cy="6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6aba0adeac_0_141" title="PLEGADO SENCILLO JPG.jpg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6046977" y="6252776"/>
            <a:ext cx="1119063" cy="8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36aba0adeac_0_141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5964700" y="4402200"/>
            <a:ext cx="1254776" cy="130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9047</Words>
  <Application>WPS Presentation</Application>
  <PresentationFormat/>
  <Paragraphs>225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Garcia Perez, Josue GIZ MX</dc:creator>
  <cp:lastModifiedBy>Jesse Blenn Costa Rica</cp:lastModifiedBy>
  <cp:revision>1</cp:revision>
  <dcterms:created xsi:type="dcterms:W3CDTF">2025-07-11T14:00:26Z</dcterms:created>
  <dcterms:modified xsi:type="dcterms:W3CDTF">2025-07-11T14:00:26Z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0x010100734BFB6203D16E4DAA584F7D96738CBB</vt:lpwstr>
  </property>
  <property fmtid="{D5CDD505-2E9C-101B-9397-08002B2CF9AE}" pid="3" name="ICV">
    <vt:lpwstr>47BF177232A445688986024B2C9612A1_13</vt:lpwstr>
  </property>
  <property fmtid="{D5CDD505-2E9C-101B-9397-08002B2CF9AE}" pid="4" name="KSOProductBuildVer">
    <vt:lpwstr>1033-12.2.0.21931</vt:lpwstr>
  </property>
</Properties>
</file>